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69" r:id="rId6"/>
    <p:sldId id="258" r:id="rId7"/>
    <p:sldId id="275" r:id="rId8"/>
    <p:sldId id="276" r:id="rId9"/>
    <p:sldId id="277" r:id="rId10"/>
    <p:sldId id="278" r:id="rId11"/>
    <p:sldId id="279" r:id="rId12"/>
    <p:sldId id="280" r:id="rId13"/>
    <p:sldId id="272" r:id="rId14"/>
    <p:sldId id="270" r:id="rId15"/>
    <p:sldId id="261" r:id="rId16"/>
    <p:sldId id="273" r:id="rId17"/>
    <p:sldId id="274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2496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pos="3839">
          <p15:clr>
            <a:srgbClr val="A4A3A4"/>
          </p15:clr>
        </p15:guide>
        <p15:guide id="7" pos="959">
          <p15:clr>
            <a:srgbClr val="A4A3A4"/>
          </p15:clr>
        </p15:guide>
        <p15:guide id="8" pos="6719">
          <p15:clr>
            <a:srgbClr val="A4A3A4"/>
          </p15:clr>
        </p15:guide>
        <p15:guide id="9" pos="383">
          <p15:clr>
            <a:srgbClr val="A4A3A4"/>
          </p15:clr>
        </p15:guide>
        <p15:guide id="10" pos="4703">
          <p15:clr>
            <a:srgbClr val="A4A3A4"/>
          </p15:clr>
        </p15:guide>
        <p15:guide id="11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0991" autoAdjust="0"/>
  </p:normalViewPr>
  <p:slideViewPr>
    <p:cSldViewPr>
      <p:cViewPr>
        <p:scale>
          <a:sx n="76" d="100"/>
          <a:sy n="76" d="100"/>
        </p:scale>
        <p:origin x="-379" y="149"/>
      </p:cViewPr>
      <p:guideLst>
        <p:guide orient="horz" pos="2160"/>
        <p:guide orient="horz" pos="864"/>
        <p:guide orient="horz" pos="2496"/>
        <p:guide orient="horz" pos="1200"/>
        <p:guide orient="horz" pos="3888"/>
        <p:guide pos="3839"/>
        <p:guide pos="959"/>
        <p:guide pos="6719"/>
        <p:guide pos="383"/>
        <p:guide pos="4703"/>
        <p:guide pos="10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DE771-B188-48E4-AEB7-E89A3BE7B8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ADB448-4F67-4CE3-84BA-B500D95DD969}">
      <dgm:prSet phldrT="[Text]" custT="1"/>
      <dgm:spPr/>
      <dgm:t>
        <a:bodyPr/>
        <a:lstStyle/>
        <a:p>
          <a:pPr algn="l" defTabSz="914400">
            <a:buNone/>
          </a:pPr>
          <a:r>
            <a:rPr lang="pl-PL" sz="2800" b="1" i="0" noProof="0" dirty="0" smtClean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rPr>
            <a:t>Fundacja Warszawski  Instytut Bankowości</a:t>
          </a:r>
          <a:endParaRPr lang="pl-PL" sz="2800" b="1" i="0" noProof="0" dirty="0">
            <a:solidFill>
              <a:schemeClr val="tx1"/>
            </a:solidFill>
            <a:latin typeface="Garamond" panose="02020404030301010803" pitchFamily="18" charset="0"/>
            <a:ea typeface="+mn-ea"/>
            <a:cs typeface="+mn-cs"/>
          </a:endParaRPr>
        </a:p>
      </dgm:t>
    </dgm:pt>
    <dgm:pt modelId="{B714F248-534B-43DE-B31D-CA8CA1C2C67C}" type="parTrans" cxnId="{949F3867-33EA-439E-88F1-A1BADD2D7C53}">
      <dgm:prSet/>
      <dgm:spPr/>
      <dgm:t>
        <a:bodyPr/>
        <a:lstStyle/>
        <a:p>
          <a:endParaRPr lang="en-US"/>
        </a:p>
      </dgm:t>
    </dgm:pt>
    <dgm:pt modelId="{A0A08F3C-44DE-43E9-87C9-2B1AF3846FDD}" type="sibTrans" cxnId="{949F3867-33EA-439E-88F1-A1BADD2D7C53}">
      <dgm:prSet/>
      <dgm:spPr/>
      <dgm:t>
        <a:bodyPr/>
        <a:lstStyle/>
        <a:p>
          <a:endParaRPr lang="en-US"/>
        </a:p>
      </dgm:t>
    </dgm:pt>
    <dgm:pt modelId="{D6C2A138-C832-49C8-A32E-4B83ED52B9E0}">
      <dgm:prSet phldrT="[Text]"/>
      <dgm:spPr/>
      <dgm:t>
        <a:bodyPr/>
        <a:lstStyle/>
        <a:p>
          <a:pPr algn="l" defTabSz="914400">
            <a:buNone/>
          </a:pPr>
          <a:endParaRPr lang="pl-PL" sz="1800" b="0" i="0" noProof="0" dirty="0">
            <a:latin typeface="Euphemia"/>
            <a:ea typeface="+mn-ea"/>
            <a:cs typeface="+mn-cs"/>
          </a:endParaRPr>
        </a:p>
      </dgm:t>
    </dgm:pt>
    <dgm:pt modelId="{B8EFC3DC-BAD0-43C5-8E0F-9B830527F58A}" type="parTrans" cxnId="{72278008-E531-4813-81EE-6E5F5F62C731}">
      <dgm:prSet/>
      <dgm:spPr/>
      <dgm:t>
        <a:bodyPr/>
        <a:lstStyle/>
        <a:p>
          <a:endParaRPr lang="en-US"/>
        </a:p>
      </dgm:t>
    </dgm:pt>
    <dgm:pt modelId="{1F7D36E7-78AF-489C-8A36-5E1264A5B365}" type="sibTrans" cxnId="{72278008-E531-4813-81EE-6E5F5F62C731}">
      <dgm:prSet/>
      <dgm:spPr/>
      <dgm:t>
        <a:bodyPr/>
        <a:lstStyle/>
        <a:p>
          <a:endParaRPr lang="en-US"/>
        </a:p>
      </dgm:t>
    </dgm:pt>
    <dgm:pt modelId="{7F2BEE2A-2A60-47DA-B486-2364C76E9374}">
      <dgm:prSet phldrT="[Text]" custT="1"/>
      <dgm:spPr/>
      <dgm:t>
        <a:bodyPr/>
        <a:lstStyle/>
        <a:p>
          <a:pPr algn="l" defTabSz="914400">
            <a:buNone/>
          </a:pPr>
          <a:r>
            <a:rPr lang="pl-PL" sz="2800" b="1" i="0" noProof="0" dirty="0" smtClean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rPr>
            <a:t>Krajowy Instytut Gospodarki Senioralnej </a:t>
          </a:r>
          <a:endParaRPr lang="pl-PL" sz="2800" b="1" i="0" noProof="0" dirty="0">
            <a:solidFill>
              <a:schemeClr val="tx1"/>
            </a:solidFill>
            <a:latin typeface="Garamond" panose="02020404030301010803" pitchFamily="18" charset="0"/>
            <a:ea typeface="+mn-ea"/>
            <a:cs typeface="+mn-cs"/>
          </a:endParaRPr>
        </a:p>
      </dgm:t>
    </dgm:pt>
    <dgm:pt modelId="{4055A5CC-4DA8-4765-87B2-5A7B9A7A9531}" type="parTrans" cxnId="{458FB52F-C2F4-44A0-9756-BE805C327AA7}">
      <dgm:prSet/>
      <dgm:spPr/>
      <dgm:t>
        <a:bodyPr/>
        <a:lstStyle/>
        <a:p>
          <a:endParaRPr lang="en-US"/>
        </a:p>
      </dgm:t>
    </dgm:pt>
    <dgm:pt modelId="{782A63DB-AE7C-425D-93E1-9AF378A3DC27}" type="sibTrans" cxnId="{458FB52F-C2F4-44A0-9756-BE805C327AA7}">
      <dgm:prSet/>
      <dgm:spPr/>
      <dgm:t>
        <a:bodyPr/>
        <a:lstStyle/>
        <a:p>
          <a:endParaRPr lang="en-US"/>
        </a:p>
      </dgm:t>
    </dgm:pt>
    <dgm:pt modelId="{AC69E069-6B75-4558-901E-FB235975D13B}">
      <dgm:prSet phldrT="[Text]"/>
      <dgm:spPr/>
      <dgm:t>
        <a:bodyPr/>
        <a:lstStyle/>
        <a:p>
          <a:pPr algn="l" defTabSz="914400">
            <a:buNone/>
          </a:pPr>
          <a:endParaRPr lang="pl-PL" sz="1800" b="0" i="0" noProof="0" dirty="0">
            <a:latin typeface="Euphemia"/>
            <a:ea typeface="+mn-ea"/>
            <a:cs typeface="+mn-cs"/>
          </a:endParaRPr>
        </a:p>
      </dgm:t>
    </dgm:pt>
    <dgm:pt modelId="{78245A86-B699-49EB-80EF-DEFD7946D0FC}" type="parTrans" cxnId="{1CDD73EC-87DB-4B70-AB81-C67B895FF5F9}">
      <dgm:prSet/>
      <dgm:spPr/>
      <dgm:t>
        <a:bodyPr/>
        <a:lstStyle/>
        <a:p>
          <a:endParaRPr lang="en-US"/>
        </a:p>
      </dgm:t>
    </dgm:pt>
    <dgm:pt modelId="{92CE9805-3316-4477-B238-A7E8C928FC7A}" type="sibTrans" cxnId="{1CDD73EC-87DB-4B70-AB81-C67B895FF5F9}">
      <dgm:prSet/>
      <dgm:spPr/>
      <dgm:t>
        <a:bodyPr/>
        <a:lstStyle/>
        <a:p>
          <a:endParaRPr lang="en-US"/>
        </a:p>
      </dgm:t>
    </dgm:pt>
    <dgm:pt modelId="{EEEA8E1B-0561-48C7-8A5C-59AB56F7CA7D}">
      <dgm:prSet phldrT="[Text]" custT="1"/>
      <dgm:spPr/>
      <dgm:t>
        <a:bodyPr/>
        <a:lstStyle/>
        <a:p>
          <a:pPr algn="l" defTabSz="914400">
            <a:buNone/>
          </a:pPr>
          <a:r>
            <a:rPr lang="pl-PL" sz="2800" b="1" i="0" noProof="0" dirty="0" smtClean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rPr>
            <a:t>Biblioteka Publiczna Wawer</a:t>
          </a:r>
          <a:endParaRPr lang="pl-PL" sz="2800" b="1" i="0" noProof="0" dirty="0">
            <a:solidFill>
              <a:schemeClr val="tx1"/>
            </a:solidFill>
            <a:latin typeface="Garamond" panose="02020404030301010803" pitchFamily="18" charset="0"/>
            <a:ea typeface="+mn-ea"/>
            <a:cs typeface="+mn-cs"/>
          </a:endParaRPr>
        </a:p>
      </dgm:t>
    </dgm:pt>
    <dgm:pt modelId="{CA0D9E09-380D-4D95-87C1-A759243F7EA5}" type="parTrans" cxnId="{4449DE9B-68E9-43BC-8138-0B438FBCC92F}">
      <dgm:prSet/>
      <dgm:spPr/>
      <dgm:t>
        <a:bodyPr/>
        <a:lstStyle/>
        <a:p>
          <a:endParaRPr lang="en-US"/>
        </a:p>
      </dgm:t>
    </dgm:pt>
    <dgm:pt modelId="{5B578308-AF8C-41D1-826F-EA93BB77F913}" type="sibTrans" cxnId="{4449DE9B-68E9-43BC-8138-0B438FBCC92F}">
      <dgm:prSet/>
      <dgm:spPr/>
      <dgm:t>
        <a:bodyPr/>
        <a:lstStyle/>
        <a:p>
          <a:endParaRPr lang="en-US"/>
        </a:p>
      </dgm:t>
    </dgm:pt>
    <dgm:pt modelId="{14CFA3B0-C83F-44AB-A04A-438D51619D56}">
      <dgm:prSet phldrT="[Text]"/>
      <dgm:spPr/>
      <dgm:t>
        <a:bodyPr/>
        <a:lstStyle/>
        <a:p>
          <a:pPr algn="l" defTabSz="914400">
            <a:buNone/>
          </a:pPr>
          <a:endParaRPr lang="pl-PL" sz="1800" b="0" i="0" noProof="0" dirty="0">
            <a:latin typeface="Euphemia"/>
            <a:ea typeface="+mn-ea"/>
            <a:cs typeface="+mn-cs"/>
          </a:endParaRPr>
        </a:p>
      </dgm:t>
    </dgm:pt>
    <dgm:pt modelId="{DDE3B769-5B4A-45E8-B27C-C5DA83FD3F3E}" type="parTrans" cxnId="{9E4C608F-F6FF-42D8-95FF-060BF383C8EA}">
      <dgm:prSet/>
      <dgm:spPr/>
      <dgm:t>
        <a:bodyPr/>
        <a:lstStyle/>
        <a:p>
          <a:endParaRPr lang="en-US"/>
        </a:p>
      </dgm:t>
    </dgm:pt>
    <dgm:pt modelId="{F81C4B75-1958-4237-8127-DA2CABF15BFD}" type="sibTrans" cxnId="{9E4C608F-F6FF-42D8-95FF-060BF383C8EA}">
      <dgm:prSet/>
      <dgm:spPr/>
      <dgm:t>
        <a:bodyPr/>
        <a:lstStyle/>
        <a:p>
          <a:endParaRPr lang="en-US"/>
        </a:p>
      </dgm:t>
    </dgm:pt>
    <dgm:pt modelId="{C6EF24FA-5A11-45B9-B420-B7BECE200C82}">
      <dgm:prSet custT="1"/>
      <dgm:spPr/>
      <dgm:t>
        <a:bodyPr/>
        <a:lstStyle/>
        <a:p>
          <a:r>
            <a:rPr lang="pl-PL" sz="2800" b="1" dirty="0" smtClean="0">
              <a:solidFill>
                <a:schemeClr val="tx1"/>
              </a:solidFill>
              <a:latin typeface="Garamond" panose="02020404030301010803" pitchFamily="18" charset="0"/>
            </a:rPr>
            <a:t>Oddział Rejonowy </a:t>
          </a:r>
          <a:r>
            <a:rPr lang="pl-PL" sz="2800" b="1" dirty="0" err="1" smtClean="0">
              <a:solidFill>
                <a:schemeClr val="tx1"/>
              </a:solidFill>
              <a:latin typeface="Garamond" panose="02020404030301010803" pitchFamily="18" charset="0"/>
            </a:rPr>
            <a:t>PZERiI</a:t>
          </a:r>
          <a:r>
            <a:rPr lang="pl-PL" sz="2800" b="1" dirty="0" smtClean="0">
              <a:solidFill>
                <a:schemeClr val="tx1"/>
              </a:solidFill>
              <a:latin typeface="Garamond" panose="02020404030301010803" pitchFamily="18" charset="0"/>
            </a:rPr>
            <a:t>   Warszawa- Targówek</a:t>
          </a:r>
          <a:endParaRPr lang="pl-PL" sz="28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2234A11-6B52-4B42-93D7-ACE1A86039C8}" type="parTrans" cxnId="{D070B284-0499-4054-B0E7-784E8A938700}">
      <dgm:prSet/>
      <dgm:spPr/>
      <dgm:t>
        <a:bodyPr/>
        <a:lstStyle/>
        <a:p>
          <a:endParaRPr lang="pl-PL"/>
        </a:p>
      </dgm:t>
    </dgm:pt>
    <dgm:pt modelId="{EE495D39-4827-43B6-90DE-DEA8320A5C80}" type="sibTrans" cxnId="{D070B284-0499-4054-B0E7-784E8A938700}">
      <dgm:prSet/>
      <dgm:spPr/>
      <dgm:t>
        <a:bodyPr/>
        <a:lstStyle/>
        <a:p>
          <a:endParaRPr lang="pl-PL"/>
        </a:p>
      </dgm:t>
    </dgm:pt>
    <dgm:pt modelId="{0786656C-B201-4081-9175-691163D1823A}">
      <dgm:prSet custT="1"/>
      <dgm:spPr/>
      <dgm:t>
        <a:bodyPr/>
        <a:lstStyle/>
        <a:p>
          <a:r>
            <a:rPr lang="pl-PL" sz="2800" b="1" dirty="0" smtClean="0">
              <a:solidFill>
                <a:schemeClr val="tx1"/>
              </a:solidFill>
              <a:latin typeface="Garamond" panose="02020404030301010803" pitchFamily="18" charset="0"/>
            </a:rPr>
            <a:t>Towarzystwo Alzheimera   </a:t>
          </a:r>
          <a:endParaRPr lang="pl-PL" sz="28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04E171EB-343B-4089-8AC2-21B145D5028E}" type="parTrans" cxnId="{A14122EB-9B00-4D46-924F-96A3FDD858E7}">
      <dgm:prSet/>
      <dgm:spPr/>
      <dgm:t>
        <a:bodyPr/>
        <a:lstStyle/>
        <a:p>
          <a:endParaRPr lang="pl-PL"/>
        </a:p>
      </dgm:t>
    </dgm:pt>
    <dgm:pt modelId="{D6561FEF-762C-4475-BADD-2007F7C80EA2}" type="sibTrans" cxnId="{A14122EB-9B00-4D46-924F-96A3FDD858E7}">
      <dgm:prSet/>
      <dgm:spPr/>
      <dgm:t>
        <a:bodyPr/>
        <a:lstStyle/>
        <a:p>
          <a:endParaRPr lang="pl-PL"/>
        </a:p>
      </dgm:t>
    </dgm:pt>
    <dgm:pt modelId="{323AF617-216E-4407-AA63-2823D81D5583}">
      <dgm:prSet custT="1"/>
      <dgm:spPr/>
      <dgm:t>
        <a:bodyPr/>
        <a:lstStyle/>
        <a:p>
          <a:r>
            <a:rPr lang="pl-PL" sz="2800" b="1" dirty="0" smtClean="0">
              <a:solidFill>
                <a:schemeClr val="tx1"/>
              </a:solidFill>
              <a:latin typeface="Garamond" panose="02020404030301010803" pitchFamily="18" charset="0"/>
            </a:rPr>
            <a:t>Uniwersytet Trzeciego Wieku SGH   </a:t>
          </a:r>
          <a:endParaRPr lang="pl-PL" sz="28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711C628A-60BA-437D-B40F-8A74F4E5A632}" type="parTrans" cxnId="{92FCA454-E4E9-487C-A991-4DFEC1B8D462}">
      <dgm:prSet/>
      <dgm:spPr/>
      <dgm:t>
        <a:bodyPr/>
        <a:lstStyle/>
        <a:p>
          <a:endParaRPr lang="pl-PL"/>
        </a:p>
      </dgm:t>
    </dgm:pt>
    <dgm:pt modelId="{22EE600C-9438-4CA3-8D24-F9EAC0630F4D}" type="sibTrans" cxnId="{92FCA454-E4E9-487C-A991-4DFEC1B8D462}">
      <dgm:prSet/>
      <dgm:spPr/>
      <dgm:t>
        <a:bodyPr/>
        <a:lstStyle/>
        <a:p>
          <a:endParaRPr lang="pl-PL"/>
        </a:p>
      </dgm:t>
    </dgm:pt>
    <dgm:pt modelId="{F840DD0D-6D3C-45EA-94E2-01C590DF2558}" type="pres">
      <dgm:prSet presAssocID="{C86DE771-B188-48E4-AEB7-E89A3BE7B8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9BC66B-66A3-411C-842A-21901EBDB470}" type="pres">
      <dgm:prSet presAssocID="{A0ADB448-4F67-4CE3-84BA-B500D95DD969}" presName="parentText" presStyleLbl="node1" presStyleIdx="0" presStyleCnt="6" custLinFactNeighborX="425" custLinFactNeighborY="-167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BBA96-BBF0-4D42-A299-A1EA8E4948AC}" type="pres">
      <dgm:prSet presAssocID="{A0ADB448-4F67-4CE3-84BA-B500D95DD969}" presName="childText" presStyleLbl="revTx" presStyleIdx="0" presStyleCnt="3" custLinFactNeighborY="4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7CCC8-5E51-4457-BD9F-F41B70CEEFAE}" type="pres">
      <dgm:prSet presAssocID="{7F2BEE2A-2A60-47DA-B486-2364C76E9374}" presName="parentText" presStyleLbl="node1" presStyleIdx="1" presStyleCnt="6" custLinFactNeighborX="-437" custLinFactNeighborY="-438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05757-43F2-494E-9378-384070DD2E33}" type="pres">
      <dgm:prSet presAssocID="{7F2BEE2A-2A60-47DA-B486-2364C76E937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F2778-A587-4B2A-B9A3-C45D3513F1EB}" type="pres">
      <dgm:prSet presAssocID="{EEEA8E1B-0561-48C7-8A5C-59AB56F7CA7D}" presName="parentText" presStyleLbl="node1" presStyleIdx="2" presStyleCnt="6" custLinFactNeighborY="-915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EF877-2268-43E2-914C-A22191A6FB4D}" type="pres">
      <dgm:prSet presAssocID="{EEEA8E1B-0561-48C7-8A5C-59AB56F7CA7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AD2C1-AE2D-4196-8A46-5CAF5B657E6F}" type="pres">
      <dgm:prSet presAssocID="{C6EF24FA-5A11-45B9-B420-B7BECE200C82}" presName="parentText" presStyleLbl="node1" presStyleIdx="3" presStyleCnt="6" custLinFactY="93088" custLinFactNeighborX="-3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D80906-D92A-41E0-9C9D-AF4FE7106877}" type="pres">
      <dgm:prSet presAssocID="{EE495D39-4827-43B6-90DE-DEA8320A5C80}" presName="spacer" presStyleCnt="0"/>
      <dgm:spPr/>
    </dgm:pt>
    <dgm:pt modelId="{5A51BBA1-7A63-41AC-8ACE-9351D7C2CEAC}" type="pres">
      <dgm:prSet presAssocID="{0786656C-B201-4081-9175-691163D1823A}" presName="parentText" presStyleLbl="node1" presStyleIdx="4" presStyleCnt="6" custLinFactY="152144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9653E6-6CEC-4813-96F4-1FEF2C2B6FC3}" type="pres">
      <dgm:prSet presAssocID="{D6561FEF-762C-4475-BADD-2007F7C80EA2}" presName="spacer" presStyleCnt="0"/>
      <dgm:spPr/>
    </dgm:pt>
    <dgm:pt modelId="{69FE22FA-8A2C-4680-A0D9-AC70221A8D55}" type="pres">
      <dgm:prSet presAssocID="{323AF617-216E-4407-AA63-2823D81D5583}" presName="parentText" presStyleLbl="node1" presStyleIdx="5" presStyleCnt="6" custLinFactY="-214662" custLinFactNeighborX="-125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49F3867-33EA-439E-88F1-A1BADD2D7C53}" srcId="{C86DE771-B188-48E4-AEB7-E89A3BE7B866}" destId="{A0ADB448-4F67-4CE3-84BA-B500D95DD969}" srcOrd="0" destOrd="0" parTransId="{B714F248-534B-43DE-B31D-CA8CA1C2C67C}" sibTransId="{A0A08F3C-44DE-43E9-87C9-2B1AF3846FDD}"/>
    <dgm:cxn modelId="{458FB52F-C2F4-44A0-9756-BE805C327AA7}" srcId="{C86DE771-B188-48E4-AEB7-E89A3BE7B866}" destId="{7F2BEE2A-2A60-47DA-B486-2364C76E9374}" srcOrd="1" destOrd="0" parTransId="{4055A5CC-4DA8-4765-87B2-5A7B9A7A9531}" sibTransId="{782A63DB-AE7C-425D-93E1-9AF378A3DC27}"/>
    <dgm:cxn modelId="{35C1DC37-D788-49F1-9199-4F01CF22D4D8}" type="presOf" srcId="{14CFA3B0-C83F-44AB-A04A-438D51619D56}" destId="{61AEF877-2268-43E2-914C-A22191A6FB4D}" srcOrd="0" destOrd="0" presId="urn:microsoft.com/office/officeart/2005/8/layout/vList2"/>
    <dgm:cxn modelId="{5033B92A-0E61-4B5E-BDD8-0846558D7DF1}" type="presOf" srcId="{D6C2A138-C832-49C8-A32E-4B83ED52B9E0}" destId="{7F1BBA96-BBF0-4D42-A299-A1EA8E4948AC}" srcOrd="0" destOrd="0" presId="urn:microsoft.com/office/officeart/2005/8/layout/vList2"/>
    <dgm:cxn modelId="{023BF7CD-FF94-40EC-9EBF-36F4DD9CA3A9}" type="presOf" srcId="{A0ADB448-4F67-4CE3-84BA-B500D95DD969}" destId="{129BC66B-66A3-411C-842A-21901EBDB470}" srcOrd="0" destOrd="0" presId="urn:microsoft.com/office/officeart/2005/8/layout/vList2"/>
    <dgm:cxn modelId="{DFB98D8B-6897-4938-96EC-B5336ACBD9EE}" type="presOf" srcId="{323AF617-216E-4407-AA63-2823D81D5583}" destId="{69FE22FA-8A2C-4680-A0D9-AC70221A8D55}" srcOrd="0" destOrd="0" presId="urn:microsoft.com/office/officeart/2005/8/layout/vList2"/>
    <dgm:cxn modelId="{14B19FAF-EC7D-47EC-98D5-4AFA22992B3B}" type="presOf" srcId="{0786656C-B201-4081-9175-691163D1823A}" destId="{5A51BBA1-7A63-41AC-8ACE-9351D7C2CEAC}" srcOrd="0" destOrd="0" presId="urn:microsoft.com/office/officeart/2005/8/layout/vList2"/>
    <dgm:cxn modelId="{4449DE9B-68E9-43BC-8138-0B438FBCC92F}" srcId="{C86DE771-B188-48E4-AEB7-E89A3BE7B866}" destId="{EEEA8E1B-0561-48C7-8A5C-59AB56F7CA7D}" srcOrd="2" destOrd="0" parTransId="{CA0D9E09-380D-4D95-87C1-A759243F7EA5}" sibTransId="{5B578308-AF8C-41D1-826F-EA93BB77F913}"/>
    <dgm:cxn modelId="{47808BE2-2298-4B9D-B272-06BC3108BCD8}" type="presOf" srcId="{AC69E069-6B75-4558-901E-FB235975D13B}" destId="{A8705757-43F2-494E-9378-384070DD2E33}" srcOrd="0" destOrd="0" presId="urn:microsoft.com/office/officeart/2005/8/layout/vList2"/>
    <dgm:cxn modelId="{1CDD73EC-87DB-4B70-AB81-C67B895FF5F9}" srcId="{7F2BEE2A-2A60-47DA-B486-2364C76E9374}" destId="{AC69E069-6B75-4558-901E-FB235975D13B}" srcOrd="0" destOrd="0" parTransId="{78245A86-B699-49EB-80EF-DEFD7946D0FC}" sibTransId="{92CE9805-3316-4477-B238-A7E8C928FC7A}"/>
    <dgm:cxn modelId="{D070B284-0499-4054-B0E7-784E8A938700}" srcId="{C86DE771-B188-48E4-AEB7-E89A3BE7B866}" destId="{C6EF24FA-5A11-45B9-B420-B7BECE200C82}" srcOrd="3" destOrd="0" parTransId="{C2234A11-6B52-4B42-93D7-ACE1A86039C8}" sibTransId="{EE495D39-4827-43B6-90DE-DEA8320A5C80}"/>
    <dgm:cxn modelId="{9E4C608F-F6FF-42D8-95FF-060BF383C8EA}" srcId="{EEEA8E1B-0561-48C7-8A5C-59AB56F7CA7D}" destId="{14CFA3B0-C83F-44AB-A04A-438D51619D56}" srcOrd="0" destOrd="0" parTransId="{DDE3B769-5B4A-45E8-B27C-C5DA83FD3F3E}" sibTransId="{F81C4B75-1958-4237-8127-DA2CABF15BFD}"/>
    <dgm:cxn modelId="{92FCA454-E4E9-487C-A991-4DFEC1B8D462}" srcId="{C86DE771-B188-48E4-AEB7-E89A3BE7B866}" destId="{323AF617-216E-4407-AA63-2823D81D5583}" srcOrd="5" destOrd="0" parTransId="{711C628A-60BA-437D-B40F-8A74F4E5A632}" sibTransId="{22EE600C-9438-4CA3-8D24-F9EAC0630F4D}"/>
    <dgm:cxn modelId="{72278008-E531-4813-81EE-6E5F5F62C731}" srcId="{A0ADB448-4F67-4CE3-84BA-B500D95DD969}" destId="{D6C2A138-C832-49C8-A32E-4B83ED52B9E0}" srcOrd="0" destOrd="0" parTransId="{B8EFC3DC-BAD0-43C5-8E0F-9B830527F58A}" sibTransId="{1F7D36E7-78AF-489C-8A36-5E1264A5B365}"/>
    <dgm:cxn modelId="{A4E5A6C5-24B1-4BC4-8B06-629671B7964D}" type="presOf" srcId="{7F2BEE2A-2A60-47DA-B486-2364C76E9374}" destId="{EEB7CCC8-5E51-4457-BD9F-F41B70CEEFAE}" srcOrd="0" destOrd="0" presId="urn:microsoft.com/office/officeart/2005/8/layout/vList2"/>
    <dgm:cxn modelId="{27BADCFF-1602-46F3-9394-77D09F08A112}" type="presOf" srcId="{EEEA8E1B-0561-48C7-8A5C-59AB56F7CA7D}" destId="{31AF2778-A587-4B2A-B9A3-C45D3513F1EB}" srcOrd="0" destOrd="0" presId="urn:microsoft.com/office/officeart/2005/8/layout/vList2"/>
    <dgm:cxn modelId="{43D6E931-B47A-422C-A063-480CB88AAFD4}" type="presOf" srcId="{C86DE771-B188-48E4-AEB7-E89A3BE7B866}" destId="{F840DD0D-6D3C-45EA-94E2-01C590DF2558}" srcOrd="0" destOrd="0" presId="urn:microsoft.com/office/officeart/2005/8/layout/vList2"/>
    <dgm:cxn modelId="{9BBF1756-0495-486C-A943-10D4752D8ACA}" type="presOf" srcId="{C6EF24FA-5A11-45B9-B420-B7BECE200C82}" destId="{C18AD2C1-AE2D-4196-8A46-5CAF5B657E6F}" srcOrd="0" destOrd="0" presId="urn:microsoft.com/office/officeart/2005/8/layout/vList2"/>
    <dgm:cxn modelId="{A14122EB-9B00-4D46-924F-96A3FDD858E7}" srcId="{C86DE771-B188-48E4-AEB7-E89A3BE7B866}" destId="{0786656C-B201-4081-9175-691163D1823A}" srcOrd="4" destOrd="0" parTransId="{04E171EB-343B-4089-8AC2-21B145D5028E}" sibTransId="{D6561FEF-762C-4475-BADD-2007F7C80EA2}"/>
    <dgm:cxn modelId="{D3FF22FA-676D-4C52-94BC-F75E26D0C92C}" type="presParOf" srcId="{F840DD0D-6D3C-45EA-94E2-01C590DF2558}" destId="{129BC66B-66A3-411C-842A-21901EBDB470}" srcOrd="0" destOrd="0" presId="urn:microsoft.com/office/officeart/2005/8/layout/vList2"/>
    <dgm:cxn modelId="{044C1E92-9310-44CE-8ECC-F7FE038DEB88}" type="presParOf" srcId="{F840DD0D-6D3C-45EA-94E2-01C590DF2558}" destId="{7F1BBA96-BBF0-4D42-A299-A1EA8E4948AC}" srcOrd="1" destOrd="0" presId="urn:microsoft.com/office/officeart/2005/8/layout/vList2"/>
    <dgm:cxn modelId="{7BAE040B-C397-450C-BD66-D24F1CA885F8}" type="presParOf" srcId="{F840DD0D-6D3C-45EA-94E2-01C590DF2558}" destId="{EEB7CCC8-5E51-4457-BD9F-F41B70CEEFAE}" srcOrd="2" destOrd="0" presId="urn:microsoft.com/office/officeart/2005/8/layout/vList2"/>
    <dgm:cxn modelId="{BB3716FD-B83D-4BB1-B0AE-3F78D93897A8}" type="presParOf" srcId="{F840DD0D-6D3C-45EA-94E2-01C590DF2558}" destId="{A8705757-43F2-494E-9378-384070DD2E33}" srcOrd="3" destOrd="0" presId="urn:microsoft.com/office/officeart/2005/8/layout/vList2"/>
    <dgm:cxn modelId="{06C23640-011F-4E35-BF3C-36E70A62A201}" type="presParOf" srcId="{F840DD0D-6D3C-45EA-94E2-01C590DF2558}" destId="{31AF2778-A587-4B2A-B9A3-C45D3513F1EB}" srcOrd="4" destOrd="0" presId="urn:microsoft.com/office/officeart/2005/8/layout/vList2"/>
    <dgm:cxn modelId="{6AA53F66-EC68-4FAA-95DA-E42BD0124C86}" type="presParOf" srcId="{F840DD0D-6D3C-45EA-94E2-01C590DF2558}" destId="{61AEF877-2268-43E2-914C-A22191A6FB4D}" srcOrd="5" destOrd="0" presId="urn:microsoft.com/office/officeart/2005/8/layout/vList2"/>
    <dgm:cxn modelId="{3BC56378-9DE2-4149-A565-90CA25B362E1}" type="presParOf" srcId="{F840DD0D-6D3C-45EA-94E2-01C590DF2558}" destId="{C18AD2C1-AE2D-4196-8A46-5CAF5B657E6F}" srcOrd="6" destOrd="0" presId="urn:microsoft.com/office/officeart/2005/8/layout/vList2"/>
    <dgm:cxn modelId="{BA6E6D99-89D6-45DA-826F-4A04B5B36B0B}" type="presParOf" srcId="{F840DD0D-6D3C-45EA-94E2-01C590DF2558}" destId="{3CD80906-D92A-41E0-9C9D-AF4FE7106877}" srcOrd="7" destOrd="0" presId="urn:microsoft.com/office/officeart/2005/8/layout/vList2"/>
    <dgm:cxn modelId="{919843C8-B3F3-4DFA-88BB-43F755E07AE9}" type="presParOf" srcId="{F840DD0D-6D3C-45EA-94E2-01C590DF2558}" destId="{5A51BBA1-7A63-41AC-8ACE-9351D7C2CEAC}" srcOrd="8" destOrd="0" presId="urn:microsoft.com/office/officeart/2005/8/layout/vList2"/>
    <dgm:cxn modelId="{DCD7A396-24CC-4A6B-949D-C0F648077822}" type="presParOf" srcId="{F840DD0D-6D3C-45EA-94E2-01C590DF2558}" destId="{5C9653E6-6CEC-4813-96F4-1FEF2C2B6FC3}" srcOrd="9" destOrd="0" presId="urn:microsoft.com/office/officeart/2005/8/layout/vList2"/>
    <dgm:cxn modelId="{3EBB9530-BE91-459A-BEF8-3C3FB18194B4}" type="presParOf" srcId="{F840DD0D-6D3C-45EA-94E2-01C590DF2558}" destId="{69FE22FA-8A2C-4680-A0D9-AC70221A8D5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BC66B-66A3-411C-842A-21901EBDB470}">
      <dsp:nvSpPr>
        <dsp:cNvPr id="0" name=""/>
        <dsp:cNvSpPr/>
      </dsp:nvSpPr>
      <dsp:spPr>
        <a:xfrm>
          <a:off x="0" y="0"/>
          <a:ext cx="7072362" cy="850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i="0" kern="1200" noProof="0" dirty="0" smtClean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rPr>
            <a:t>Fundacja Warszawski  Instytut Bankowości</a:t>
          </a:r>
          <a:endParaRPr lang="pl-PL" sz="2800" b="1" i="0" kern="1200" noProof="0" dirty="0">
            <a:solidFill>
              <a:schemeClr val="tx1"/>
            </a:solidFill>
            <a:latin typeface="Garamond" panose="02020404030301010803" pitchFamily="18" charset="0"/>
            <a:ea typeface="+mn-ea"/>
            <a:cs typeface="+mn-cs"/>
          </a:endParaRPr>
        </a:p>
      </dsp:txBody>
      <dsp:txXfrm>
        <a:off x="41525" y="41525"/>
        <a:ext cx="6989312" cy="767592"/>
      </dsp:txXfrm>
    </dsp:sp>
    <dsp:sp modelId="{7F1BBA96-BBF0-4D42-A299-A1EA8E4948AC}">
      <dsp:nvSpPr>
        <dsp:cNvPr id="0" name=""/>
        <dsp:cNvSpPr/>
      </dsp:nvSpPr>
      <dsp:spPr>
        <a:xfrm>
          <a:off x="0" y="889162"/>
          <a:ext cx="7072362" cy="67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547" tIns="6350" rIns="35560" bIns="6350" numCol="1" spcCol="1270" anchor="t" anchorCtr="0">
          <a:noAutofit/>
        </a:bodyPr>
        <a:lstStyle/>
        <a:p>
          <a:pPr marL="57150" lvl="1" indent="-57150" algn="l" defTabSz="914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400" b="0" i="0" kern="1200" noProof="0" dirty="0">
            <a:latin typeface="Euphemia"/>
            <a:ea typeface="+mn-ea"/>
            <a:cs typeface="+mn-cs"/>
          </a:endParaRPr>
        </a:p>
      </dsp:txBody>
      <dsp:txXfrm>
        <a:off x="0" y="889162"/>
        <a:ext cx="7072362" cy="67355"/>
      </dsp:txXfrm>
    </dsp:sp>
    <dsp:sp modelId="{EEB7CCC8-5E51-4457-BD9F-F41B70CEEFAE}">
      <dsp:nvSpPr>
        <dsp:cNvPr id="0" name=""/>
        <dsp:cNvSpPr/>
      </dsp:nvSpPr>
      <dsp:spPr>
        <a:xfrm>
          <a:off x="0" y="890796"/>
          <a:ext cx="7072362" cy="850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i="0" kern="1200" noProof="0" dirty="0" smtClean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rPr>
            <a:t>Krajowy Instytut Gospodarki Senioralnej </a:t>
          </a:r>
          <a:endParaRPr lang="pl-PL" sz="2800" b="1" i="0" kern="1200" noProof="0" dirty="0">
            <a:solidFill>
              <a:schemeClr val="tx1"/>
            </a:solidFill>
            <a:latin typeface="Garamond" panose="02020404030301010803" pitchFamily="18" charset="0"/>
            <a:ea typeface="+mn-ea"/>
            <a:cs typeface="+mn-cs"/>
          </a:endParaRPr>
        </a:p>
      </dsp:txBody>
      <dsp:txXfrm>
        <a:off x="41525" y="932321"/>
        <a:ext cx="6989312" cy="767592"/>
      </dsp:txXfrm>
    </dsp:sp>
    <dsp:sp modelId="{A8705757-43F2-494E-9378-384070DD2E33}">
      <dsp:nvSpPr>
        <dsp:cNvPr id="0" name=""/>
        <dsp:cNvSpPr/>
      </dsp:nvSpPr>
      <dsp:spPr>
        <a:xfrm>
          <a:off x="0" y="1770965"/>
          <a:ext cx="7072362" cy="67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547" tIns="6350" rIns="35560" bIns="6350" numCol="1" spcCol="1270" anchor="t" anchorCtr="0">
          <a:noAutofit/>
        </a:bodyPr>
        <a:lstStyle/>
        <a:p>
          <a:pPr marL="57150" lvl="1" indent="-57150" algn="l" defTabSz="914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400" b="0" i="0" kern="1200" noProof="0" dirty="0">
            <a:latin typeface="Euphemia"/>
            <a:ea typeface="+mn-ea"/>
            <a:cs typeface="+mn-cs"/>
          </a:endParaRPr>
        </a:p>
      </dsp:txBody>
      <dsp:txXfrm>
        <a:off x="0" y="1770965"/>
        <a:ext cx="7072362" cy="67355"/>
      </dsp:txXfrm>
    </dsp:sp>
    <dsp:sp modelId="{31AF2778-A587-4B2A-B9A3-C45D3513F1EB}">
      <dsp:nvSpPr>
        <dsp:cNvPr id="0" name=""/>
        <dsp:cNvSpPr/>
      </dsp:nvSpPr>
      <dsp:spPr>
        <a:xfrm>
          <a:off x="0" y="1776680"/>
          <a:ext cx="7072362" cy="850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i="0" kern="1200" noProof="0" dirty="0" smtClean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rPr>
            <a:t>Biblioteka Publiczna Wawer</a:t>
          </a:r>
          <a:endParaRPr lang="pl-PL" sz="2800" b="1" i="0" kern="1200" noProof="0" dirty="0">
            <a:solidFill>
              <a:schemeClr val="tx1"/>
            </a:solidFill>
            <a:latin typeface="Garamond" panose="02020404030301010803" pitchFamily="18" charset="0"/>
            <a:ea typeface="+mn-ea"/>
            <a:cs typeface="+mn-cs"/>
          </a:endParaRPr>
        </a:p>
      </dsp:txBody>
      <dsp:txXfrm>
        <a:off x="41525" y="1818205"/>
        <a:ext cx="6989312" cy="767592"/>
      </dsp:txXfrm>
    </dsp:sp>
    <dsp:sp modelId="{61AEF877-2268-43E2-914C-A22191A6FB4D}">
      <dsp:nvSpPr>
        <dsp:cNvPr id="0" name=""/>
        <dsp:cNvSpPr/>
      </dsp:nvSpPr>
      <dsp:spPr>
        <a:xfrm>
          <a:off x="0" y="2688963"/>
          <a:ext cx="7072362" cy="67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547" tIns="6350" rIns="35560" bIns="6350" numCol="1" spcCol="1270" anchor="t" anchorCtr="0">
          <a:noAutofit/>
        </a:bodyPr>
        <a:lstStyle/>
        <a:p>
          <a:pPr marL="57150" lvl="1" indent="-57150" algn="l" defTabSz="914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400" b="0" i="0" kern="1200" noProof="0" dirty="0">
            <a:latin typeface="Euphemia"/>
            <a:ea typeface="+mn-ea"/>
            <a:cs typeface="+mn-cs"/>
          </a:endParaRPr>
        </a:p>
      </dsp:txBody>
      <dsp:txXfrm>
        <a:off x="0" y="2688963"/>
        <a:ext cx="7072362" cy="67355"/>
      </dsp:txXfrm>
    </dsp:sp>
    <dsp:sp modelId="{C18AD2C1-AE2D-4196-8A46-5CAF5B657E6F}">
      <dsp:nvSpPr>
        <dsp:cNvPr id="0" name=""/>
        <dsp:cNvSpPr/>
      </dsp:nvSpPr>
      <dsp:spPr>
        <a:xfrm>
          <a:off x="0" y="3559879"/>
          <a:ext cx="7072362" cy="850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Oddział Rejonowy </a:t>
          </a:r>
          <a:r>
            <a:rPr lang="pl-PL" sz="2800" b="1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PZERiI</a:t>
          </a:r>
          <a:r>
            <a:rPr lang="pl-PL" sz="28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   Warszawa- Targówek</a:t>
          </a:r>
          <a:endParaRPr lang="pl-PL" sz="28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41525" y="3601404"/>
        <a:ext cx="6989312" cy="767592"/>
      </dsp:txXfrm>
    </dsp:sp>
    <dsp:sp modelId="{5A51BBA1-7A63-41AC-8ACE-9351D7C2CEAC}">
      <dsp:nvSpPr>
        <dsp:cNvPr id="0" name=""/>
        <dsp:cNvSpPr/>
      </dsp:nvSpPr>
      <dsp:spPr>
        <a:xfrm>
          <a:off x="0" y="4483357"/>
          <a:ext cx="7072362" cy="850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Towarzystwo Alzheimera   </a:t>
          </a:r>
          <a:endParaRPr lang="pl-PL" sz="28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41525" y="4524882"/>
        <a:ext cx="6989312" cy="767592"/>
      </dsp:txXfrm>
    </dsp:sp>
    <dsp:sp modelId="{69FE22FA-8A2C-4680-A0D9-AC70221A8D55}">
      <dsp:nvSpPr>
        <dsp:cNvPr id="0" name=""/>
        <dsp:cNvSpPr/>
      </dsp:nvSpPr>
      <dsp:spPr>
        <a:xfrm>
          <a:off x="0" y="2619884"/>
          <a:ext cx="7072362" cy="850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Uniwersytet Trzeciego Wieku SGH   </a:t>
          </a:r>
          <a:endParaRPr lang="pl-PL" sz="28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41525" y="2661409"/>
        <a:ext cx="6989312" cy="767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FFBF-2C64-42CD-9E2F-09E2049D891B}" type="datetimeFigureOut">
              <a:rPr lang="pl-PL" smtClean="0"/>
              <a:pPr/>
              <a:t>2017-11-18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F2C6B-0C1B-4F88-BCBA-898BA50DE78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3DF44-BBF1-44C7-A0B1-7B7B2F7B3880}" type="datetimeFigureOut">
              <a:rPr lang="pl-PL" smtClean="0"/>
              <a:pPr/>
              <a:t>2017-11-18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E53BB-F993-49A1-9E37-CA3E5BE070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E53BB-F993-49A1-9E37-CA3E5BE0709B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243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E53BB-F993-49A1-9E37-CA3E5BE0709B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73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12188825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 12"/>
          <p:cNvSpPr/>
          <p:nvPr/>
        </p:nvSpPr>
        <p:spPr>
          <a:xfrm flipV="1">
            <a:off x="1" y="4179342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16"/>
          <p:cNvSpPr/>
          <p:nvPr/>
        </p:nvSpPr>
        <p:spPr>
          <a:xfrm flipV="1">
            <a:off x="0" y="4232668"/>
            <a:ext cx="12188825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1775" y="4800600"/>
            <a:ext cx="7335837" cy="1371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11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">
          <a:xfrm>
            <a:off x="7923211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-3026" y="0"/>
            <a:ext cx="7469039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923211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pl-PL" smtClean="0"/>
              <a:pPr/>
              <a:t>2017-11-18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34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22414" y="1905000"/>
            <a:ext cx="9144000" cy="4267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pl-PL" smtClean="0"/>
              <a:pPr/>
              <a:t>2017-11-18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 bwMode="black">
          <a:xfrm>
            <a:off x="9294812" y="274639"/>
            <a:ext cx="1371602" cy="589756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22413" y="274639"/>
            <a:ext cx="7619999" cy="5884321"/>
          </a:xfrm>
        </p:spPr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pl-PL" smtClean="0"/>
              <a:pPr/>
              <a:t>2017-11-18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57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pl-PL" smtClean="0"/>
              <a:pPr/>
              <a:t>2017-11-18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56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 flipH="1">
            <a:off x="0" y="0"/>
            <a:ext cx="12188825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 12"/>
          <p:cNvSpPr/>
          <p:nvPr/>
        </p:nvSpPr>
        <p:spPr>
          <a:xfrm flipH="1" flipV="1">
            <a:off x="0" y="2975260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16"/>
          <p:cNvSpPr/>
          <p:nvPr/>
        </p:nvSpPr>
        <p:spPr>
          <a:xfrm flipH="1" flipV="1">
            <a:off x="0" y="3028586"/>
            <a:ext cx="12188825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 bwMode="white">
          <a:xfrm>
            <a:off x="1501775" y="5562600"/>
            <a:ext cx="7335837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7" name="Symbol zastępczy obrazu 1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61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12"/>
          <p:cNvSpPr/>
          <p:nvPr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Prostokąt 12"/>
          <p:cNvSpPr/>
          <p:nvPr/>
        </p:nvSpPr>
        <p:spPr>
          <a:xfrm flipH="1">
            <a:off x="2" y="792217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">
          <a:xfrm>
            <a:off x="1522413" y="1371600"/>
            <a:ext cx="9144000" cy="27432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22414" y="4267201"/>
            <a:ext cx="7315198" cy="10668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pl-PL" smtClean="0"/>
              <a:pPr/>
              <a:t>2017-11-18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03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4000" cy="10969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49862" y="1905000"/>
            <a:ext cx="4416552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pl-PL" smtClean="0"/>
              <a:pPr/>
              <a:t>2017-11-18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41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4000" cy="1096962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22413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1754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pl-PL" smtClean="0"/>
              <a:pPr/>
              <a:t>2017-11-18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61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pl-PL" smtClean="0"/>
              <a:pPr/>
              <a:t>2017-11-18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33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pl-PL" smtClean="0"/>
              <a:pPr/>
              <a:t>2017-11-18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94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">
          <a:xfrm>
            <a:off x="7923212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8013" y="457200"/>
            <a:ext cx="6324599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923212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pl-PL" smtClean="0"/>
              <a:pPr/>
              <a:t>2017-11-18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94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0" y="0"/>
            <a:ext cx="12188825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Prostokąt 12"/>
          <p:cNvSpPr/>
          <p:nvPr/>
        </p:nvSpPr>
        <p:spPr>
          <a:xfrm>
            <a:off x="1" y="0"/>
            <a:ext cx="12188824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 7"/>
          <p:cNvSpPr/>
          <p:nvPr/>
        </p:nvSpPr>
        <p:spPr bwMode="hidden">
          <a:xfrm>
            <a:off x="1" y="6354411"/>
            <a:ext cx="12188824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 bwMode="white">
          <a:xfrm>
            <a:off x="1522414" y="274638"/>
            <a:ext cx="9144000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7618412" y="6518274"/>
            <a:ext cx="1676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pl-PL" smtClean="0"/>
              <a:pPr/>
              <a:t>2017-11-18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525138" y="6518274"/>
            <a:ext cx="5864674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523412" y="6518274"/>
            <a:ext cx="11430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7934" y="571480"/>
            <a:ext cx="11572956" cy="3543320"/>
          </a:xfrm>
        </p:spPr>
        <p:txBody>
          <a:bodyPr/>
          <a:lstStyle/>
          <a:p>
            <a:r>
              <a:rPr lang="pl-PL" dirty="0" smtClean="0"/>
              <a:t>  </a:t>
            </a:r>
            <a:r>
              <a:rPr lang="pl-PL" b="1" dirty="0" smtClean="0">
                <a:latin typeface="Garamond" panose="02020404030301010803" pitchFamily="18" charset="0"/>
              </a:rPr>
              <a:t>AKADEMIA LIDERÓW 60+</a:t>
            </a:r>
            <a:br>
              <a:rPr lang="pl-PL" b="1" dirty="0" smtClean="0">
                <a:latin typeface="Garamond" panose="02020404030301010803" pitchFamily="18" charset="0"/>
              </a:rPr>
            </a:br>
            <a:r>
              <a:rPr lang="pl-PL" b="1" dirty="0" smtClean="0">
                <a:latin typeface="Garamond" panose="02020404030301010803" pitchFamily="18" charset="0"/>
              </a:rPr>
              <a:t/>
            </a:r>
            <a:br>
              <a:rPr lang="pl-PL" b="1" dirty="0" smtClean="0">
                <a:latin typeface="Garamond" panose="02020404030301010803" pitchFamily="18" charset="0"/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5058" y="4800600"/>
            <a:ext cx="12023767" cy="13716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   Fundacja „Ogólnopolskie Porozumienie Uniwersytetów</a:t>
            </a:r>
          </a:p>
          <a:p>
            <a:r>
              <a:rPr lang="pl-PL" sz="3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                 Trzeciego Wieku”   i PARTNERZY</a:t>
            </a:r>
            <a:endParaRPr lang="pl-PL" sz="36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Symbol zastępczy zawartośc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64"/>
            <a:ext cx="4737090" cy="2406442"/>
          </a:xfrm>
          <a:prstGeom prst="rect">
            <a:avLst/>
          </a:prstGeom>
        </p:spPr>
      </p:pic>
      <p:pic>
        <p:nvPicPr>
          <p:cNvPr id="1026" name="Picture 2" descr="C:\Users\w7\Desktop\logo_oputw_tlo_white_cmyk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5373216"/>
            <a:ext cx="877888" cy="10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1886649"/>
            <a:ext cx="2107044" cy="20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1804" y="332656"/>
            <a:ext cx="11017224" cy="1038944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/>
              <a:t/>
            </a:r>
            <a:br>
              <a:rPr lang="pl-PL" sz="3600" b="1" dirty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      </a:t>
            </a:r>
            <a:br>
              <a:rPr lang="pl-PL" sz="3600" b="1" dirty="0" smtClean="0"/>
            </a:br>
            <a:r>
              <a:rPr lang="pl-PL" sz="3600" b="1" dirty="0"/>
              <a:t/>
            </a:r>
            <a:br>
              <a:rPr lang="pl-PL" sz="3600" b="1" dirty="0"/>
            </a:br>
            <a:r>
              <a:rPr lang="pl-PL" sz="3600" b="1" dirty="0" smtClean="0"/>
              <a:t>     </a:t>
            </a:r>
            <a:r>
              <a:rPr lang="pl-PL" sz="3600" b="1" dirty="0" smtClean="0">
                <a:latin typeface="Garamond" panose="02020404030301010803" pitchFamily="18" charset="0"/>
              </a:rPr>
              <a:t>Właściwy człowiek na właściwym miejscu -</a:t>
            </a:r>
            <a:br>
              <a:rPr lang="pl-PL" sz="3600" b="1" dirty="0" smtClean="0">
                <a:latin typeface="Garamond" panose="02020404030301010803" pitchFamily="18" charset="0"/>
              </a:rPr>
            </a:br>
            <a:r>
              <a:rPr lang="pl-PL" sz="3600" b="1" dirty="0" smtClean="0">
                <a:latin typeface="Garamond" panose="02020404030301010803" pitchFamily="18" charset="0"/>
              </a:rPr>
              <a:t> predyspozycje i preferencje kandydata na  wolontariusza </a:t>
            </a:r>
            <a:endParaRPr lang="pl-PL" sz="3600" b="1" dirty="0"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9372" y="1700808"/>
            <a:ext cx="11215766" cy="48714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sz="12800" dirty="0" smtClean="0">
                <a:latin typeface="Garamond" panose="02020404030301010803" pitchFamily="18" charset="0"/>
                <a:cs typeface="Times New Roman"/>
              </a:rPr>
              <a:t>● </a:t>
            </a:r>
            <a:r>
              <a:rPr lang="pl-PL" sz="11200" b="1" dirty="0" smtClean="0">
                <a:latin typeface="Garamond" panose="02020404030301010803" pitchFamily="18" charset="0"/>
                <a:cs typeface="Times New Roman"/>
              </a:rPr>
              <a:t>Praca z dziećmi</a:t>
            </a:r>
          </a:p>
          <a:p>
            <a:pPr>
              <a:buNone/>
            </a:pPr>
            <a:r>
              <a:rPr lang="pl-PL" sz="11200" b="1" dirty="0" smtClean="0">
                <a:latin typeface="Garamond" panose="02020404030301010803" pitchFamily="18" charset="0"/>
                <a:cs typeface="Times New Roman"/>
              </a:rPr>
              <a:t>●</a:t>
            </a:r>
            <a:r>
              <a:rPr lang="pl-PL" sz="11200" b="1" dirty="0">
                <a:latin typeface="Garamond" panose="02020404030301010803" pitchFamily="18" charset="0"/>
              </a:rPr>
              <a:t> Praca z osobami starszym i </a:t>
            </a:r>
            <a:r>
              <a:rPr lang="pl-PL" sz="11200" b="1" dirty="0" smtClean="0">
                <a:latin typeface="Garamond" panose="02020404030301010803" pitchFamily="18" charset="0"/>
              </a:rPr>
              <a:t>niepełnosprawnymi</a:t>
            </a:r>
          </a:p>
          <a:p>
            <a:pPr>
              <a:buNone/>
            </a:pPr>
            <a:r>
              <a:rPr lang="pl-PL" sz="11200" b="1" dirty="0" smtClean="0">
                <a:latin typeface="Garamond" panose="02020404030301010803" pitchFamily="18" charset="0"/>
                <a:cs typeface="Times New Roman"/>
              </a:rPr>
              <a:t>● </a:t>
            </a:r>
            <a:r>
              <a:rPr lang="pl-PL" sz="11200" b="1" dirty="0" smtClean="0">
                <a:latin typeface="Garamond" panose="02020404030301010803" pitchFamily="18" charset="0"/>
              </a:rPr>
              <a:t>Złota </a:t>
            </a:r>
            <a:r>
              <a:rPr lang="pl-PL" sz="11200" b="1" dirty="0">
                <a:latin typeface="Garamond" panose="02020404030301010803" pitchFamily="18" charset="0"/>
              </a:rPr>
              <a:t>rączka – pomoc  </a:t>
            </a:r>
            <a:r>
              <a:rPr lang="pl-PL" sz="11200" b="1" dirty="0" smtClean="0">
                <a:latin typeface="Garamond" panose="02020404030301010803" pitchFamily="18" charset="0"/>
              </a:rPr>
              <a:t>techniczna</a:t>
            </a:r>
            <a:endParaRPr lang="pl-PL" sz="112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pl-PL" sz="11200" b="1" dirty="0" smtClean="0">
                <a:latin typeface="Garamond" panose="02020404030301010803" pitchFamily="18" charset="0"/>
                <a:cs typeface="Times New Roman"/>
              </a:rPr>
              <a:t>●</a:t>
            </a:r>
            <a:r>
              <a:rPr lang="pl-PL" sz="11200" b="1" dirty="0">
                <a:latin typeface="Garamond" panose="02020404030301010803" pitchFamily="18" charset="0"/>
              </a:rPr>
              <a:t> Praca administracyjna i dydaktyczna na rzecz </a:t>
            </a:r>
            <a:r>
              <a:rPr lang="pl-PL" sz="11200" b="1" dirty="0" smtClean="0">
                <a:latin typeface="Garamond" panose="02020404030301010803" pitchFamily="18" charset="0"/>
              </a:rPr>
              <a:t>organizacji </a:t>
            </a:r>
            <a:endParaRPr lang="pl-PL" sz="112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pl-PL" sz="11200" b="1" dirty="0">
                <a:latin typeface="Garamond" panose="02020404030301010803" pitchFamily="18" charset="0"/>
                <a:cs typeface="Times New Roman"/>
              </a:rPr>
              <a:t>● </a:t>
            </a:r>
            <a:r>
              <a:rPr lang="pl-PL" sz="11200" b="1" dirty="0" smtClean="0">
                <a:latin typeface="Garamond" panose="02020404030301010803" pitchFamily="18" charset="0"/>
              </a:rPr>
              <a:t>Praca </a:t>
            </a:r>
            <a:r>
              <a:rPr lang="pl-PL" sz="11200" b="1" dirty="0">
                <a:latin typeface="Garamond" panose="02020404030301010803" pitchFamily="18" charset="0"/>
              </a:rPr>
              <a:t>na rzecz zwierząt i ochrony </a:t>
            </a:r>
            <a:r>
              <a:rPr lang="pl-PL" sz="11200" b="1" dirty="0" smtClean="0">
                <a:latin typeface="Garamond" panose="02020404030301010803" pitchFamily="18" charset="0"/>
              </a:rPr>
              <a:t>środowiska</a:t>
            </a:r>
          </a:p>
          <a:p>
            <a:pPr marL="0" indent="0">
              <a:buNone/>
            </a:pPr>
            <a:r>
              <a:rPr lang="pl-PL" sz="11200" b="1" dirty="0" smtClean="0">
                <a:latin typeface="Garamond" panose="02020404030301010803" pitchFamily="18" charset="0"/>
                <a:cs typeface="Times New Roman"/>
              </a:rPr>
              <a:t>●</a:t>
            </a:r>
            <a:r>
              <a:rPr lang="pl-PL" sz="11200" b="1" dirty="0" smtClean="0">
                <a:latin typeface="Garamond" panose="02020404030301010803" pitchFamily="18" charset="0"/>
              </a:rPr>
              <a:t> </a:t>
            </a:r>
            <a:r>
              <a:rPr lang="pl-PL" sz="11200" b="1" dirty="0">
                <a:latin typeface="Garamond" panose="02020404030301010803" pitchFamily="18" charset="0"/>
              </a:rPr>
              <a:t>Organizacja turystyki i aktywności </a:t>
            </a:r>
            <a:r>
              <a:rPr lang="pl-PL" sz="11200" b="1" dirty="0" smtClean="0">
                <a:latin typeface="Garamond" panose="02020404030301010803" pitchFamily="18" charset="0"/>
              </a:rPr>
              <a:t>fizycznej</a:t>
            </a:r>
          </a:p>
          <a:p>
            <a:pPr marL="0" indent="0">
              <a:buNone/>
            </a:pPr>
            <a:r>
              <a:rPr lang="pl-PL" sz="11200" b="1" dirty="0" smtClean="0">
                <a:latin typeface="Garamond" panose="02020404030301010803" pitchFamily="18" charset="0"/>
                <a:cs typeface="Times New Roman"/>
              </a:rPr>
              <a:t>● </a:t>
            </a:r>
            <a:r>
              <a:rPr lang="pl-PL" sz="11200" b="1" dirty="0" smtClean="0">
                <a:latin typeface="Garamond" panose="02020404030301010803" pitchFamily="18" charset="0"/>
              </a:rPr>
              <a:t>Animacja </a:t>
            </a:r>
            <a:r>
              <a:rPr lang="pl-PL" sz="11200" b="1" dirty="0">
                <a:latin typeface="Garamond" panose="02020404030301010803" pitchFamily="18" charset="0"/>
              </a:rPr>
              <a:t>kultury, spotkania integracyjne</a:t>
            </a:r>
            <a:r>
              <a:rPr lang="pl-PL" sz="11200" b="1" dirty="0" smtClean="0">
                <a:latin typeface="Garamond" panose="02020404030301010803" pitchFamily="18" charset="0"/>
              </a:rPr>
              <a:t>, świąteczne, artystyczne </a:t>
            </a:r>
          </a:p>
          <a:p>
            <a:pPr marL="0" indent="0">
              <a:buNone/>
            </a:pPr>
            <a:r>
              <a:rPr lang="pl-PL" sz="11200" b="1" dirty="0" smtClean="0">
                <a:latin typeface="Garamond" panose="02020404030301010803" pitchFamily="18" charset="0"/>
                <a:cs typeface="Times New Roman"/>
              </a:rPr>
              <a:t>● </a:t>
            </a:r>
            <a:r>
              <a:rPr lang="pl-PL" sz="11200" b="1" dirty="0" smtClean="0">
                <a:latin typeface="Garamond" panose="02020404030301010803" pitchFamily="18" charset="0"/>
              </a:rPr>
              <a:t>Edukacja </a:t>
            </a:r>
            <a:r>
              <a:rPr lang="pl-PL" sz="11200" b="1" dirty="0">
                <a:latin typeface="Garamond" panose="02020404030301010803" pitchFamily="18" charset="0"/>
              </a:rPr>
              <a:t>– wykłady, </a:t>
            </a:r>
            <a:r>
              <a:rPr lang="pl-PL" sz="11200" b="1" dirty="0" smtClean="0">
                <a:latin typeface="Garamond" panose="02020404030301010803" pitchFamily="18" charset="0"/>
              </a:rPr>
              <a:t>kursy </a:t>
            </a:r>
            <a:r>
              <a:rPr lang="pl-PL" sz="11200" b="1" dirty="0">
                <a:latin typeface="Garamond" panose="02020404030301010803" pitchFamily="18" charset="0"/>
              </a:rPr>
              <a:t>komputerowe, lektoraty, korepetycje</a:t>
            </a:r>
            <a:r>
              <a:rPr lang="pl-PL" sz="11200" b="1" dirty="0" smtClean="0">
                <a:latin typeface="Garamond" panose="02020404030301010803" pitchFamily="18" charset="0"/>
              </a:rPr>
              <a:t>,</a:t>
            </a:r>
          </a:p>
          <a:p>
            <a:pPr marL="0" indent="0">
              <a:buNone/>
            </a:pPr>
            <a:r>
              <a:rPr lang="pl-PL" sz="11200" b="1" dirty="0">
                <a:latin typeface="Garamond" panose="02020404030301010803" pitchFamily="18" charset="0"/>
              </a:rPr>
              <a:t> </a:t>
            </a:r>
            <a:r>
              <a:rPr lang="pl-PL" sz="11200" b="1" dirty="0" smtClean="0">
                <a:latin typeface="Garamond" panose="02020404030301010803" pitchFamily="18" charset="0"/>
              </a:rPr>
              <a:t>   szkolenia</a:t>
            </a:r>
            <a:r>
              <a:rPr lang="pl-PL" sz="11200" b="1" dirty="0">
                <a:latin typeface="Garamond" panose="02020404030301010803" pitchFamily="18" charset="0"/>
              </a:rPr>
              <a:t>, </a:t>
            </a:r>
            <a:r>
              <a:rPr lang="pl-PL" sz="11200" b="1" dirty="0" smtClean="0">
                <a:latin typeface="Garamond" panose="02020404030301010803" pitchFamily="18" charset="0"/>
              </a:rPr>
              <a:t>konwersacje w językach obcych</a:t>
            </a:r>
          </a:p>
          <a:p>
            <a:pPr marL="0" indent="0">
              <a:buNone/>
            </a:pPr>
            <a:endParaRPr lang="pl-PL" sz="12800" dirty="0">
              <a:latin typeface="Garamond" panose="02020404030301010803" pitchFamily="18" charset="0"/>
            </a:endParaRPr>
          </a:p>
          <a:p>
            <a:pPr>
              <a:buNone/>
            </a:pPr>
            <a:endParaRPr lang="pl-PL" sz="7400" dirty="0">
              <a:latin typeface="Garamond" panose="02020404030301010803" pitchFamily="18" charset="0"/>
            </a:endParaRPr>
          </a:p>
          <a:p>
            <a:pPr>
              <a:buNone/>
            </a:pPr>
            <a:r>
              <a:rPr lang="pl-PL" dirty="0">
                <a:latin typeface="Times New Roman"/>
                <a:cs typeface="Times New Roman"/>
              </a:rPr>
              <a:t>●</a:t>
            </a:r>
            <a:endParaRPr lang="pl-PL" dirty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746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5780" y="274638"/>
            <a:ext cx="11377264" cy="1096962"/>
          </a:xfrm>
        </p:spPr>
        <p:txBody>
          <a:bodyPr/>
          <a:lstStyle/>
          <a:p>
            <a:r>
              <a:rPr lang="pl-PL" b="1" dirty="0" smtClean="0"/>
              <a:t>           </a:t>
            </a:r>
            <a:r>
              <a:rPr lang="pl-PL" sz="3600" b="1" dirty="0" smtClean="0">
                <a:latin typeface="Garamond" panose="02020404030301010803" pitchFamily="18" charset="0"/>
              </a:rPr>
              <a:t>Zetknięcie z rzeczywistością: </a:t>
            </a:r>
            <a:br>
              <a:rPr lang="pl-PL" sz="3600" b="1" dirty="0" smtClean="0">
                <a:latin typeface="Garamond" panose="02020404030301010803" pitchFamily="18" charset="0"/>
              </a:rPr>
            </a:br>
            <a:r>
              <a:rPr lang="pl-PL" sz="3600" b="1" dirty="0" smtClean="0">
                <a:latin typeface="Garamond" panose="02020404030301010803" pitchFamily="18" charset="0"/>
              </a:rPr>
              <a:t>    wolontariusz – miejsce pracy i podopieczny </a:t>
            </a:r>
            <a:endParaRPr lang="pl-PL" sz="3600" b="1" dirty="0"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89756" y="1916832"/>
            <a:ext cx="11449272" cy="468052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pl-PL" sz="3300" b="1" dirty="0" smtClean="0">
                <a:latin typeface="Garamond" panose="02020404030301010803" pitchFamily="18" charset="0"/>
              </a:rPr>
              <a:t>Wizyta w domu dziecka, w szpitalu pediatrycznym dla przewlekle chorych, przedszkolu, pogotowiu opiekuńczym, izbie dziecka  w Policji;</a:t>
            </a:r>
          </a:p>
          <a:p>
            <a:pPr marL="457200" indent="-457200">
              <a:buAutoNum type="arabicPeriod"/>
            </a:pPr>
            <a:r>
              <a:rPr lang="pl-PL" sz="3300" b="1" dirty="0" smtClean="0">
                <a:latin typeface="Garamond" panose="02020404030301010803" pitchFamily="18" charset="0"/>
              </a:rPr>
              <a:t>Pacjent geriatryczny w szpitalu, hospicjum, ośrodek pomocy społecznej, dom opieki stacjonarnej, ośrodek dla bezdomnych, noclegownia </a:t>
            </a:r>
          </a:p>
          <a:p>
            <a:pPr marL="457200" indent="-457200">
              <a:buAutoNum type="arabicPeriod"/>
            </a:pPr>
            <a:r>
              <a:rPr lang="pl-PL" sz="3300" b="1" dirty="0" smtClean="0">
                <a:latin typeface="Garamond" panose="02020404030301010803" pitchFamily="18" charset="0"/>
              </a:rPr>
              <a:t>Wizyta w azylu dla  bezdomnych zwierząt, na dzikich wysypiskach śmieci,</a:t>
            </a:r>
          </a:p>
          <a:p>
            <a:pPr marL="457200" indent="-457200">
              <a:buAutoNum type="arabicPeriod"/>
            </a:pPr>
            <a:r>
              <a:rPr lang="pl-PL" sz="3300" b="1" dirty="0" smtClean="0">
                <a:latin typeface="Garamond" panose="02020404030301010803" pitchFamily="18" charset="0"/>
              </a:rPr>
              <a:t>Umiejętności techniczne, posiadanie narzędzi, bank czasu </a:t>
            </a:r>
            <a:endParaRPr lang="pl-PL" sz="3300" b="1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pl-PL" sz="3300" b="1" dirty="0" smtClean="0">
                <a:latin typeface="Garamond" panose="02020404030301010803" pitchFamily="18" charset="0"/>
              </a:rPr>
              <a:t>Kwalifikacje formalne, znajomość specyfiki organizacji, języków obcych </a:t>
            </a:r>
          </a:p>
          <a:p>
            <a:pPr marL="457200" indent="-457200">
              <a:buAutoNum type="arabicPeriod"/>
            </a:pPr>
            <a:r>
              <a:rPr lang="pl-PL" sz="3300" b="1" dirty="0" smtClean="0">
                <a:latin typeface="Garamond" panose="02020404030301010803" pitchFamily="18" charset="0"/>
              </a:rPr>
              <a:t>Predyspozycje fizyczne,  doświadczenia</a:t>
            </a:r>
          </a:p>
          <a:p>
            <a:pPr marL="457200" indent="-457200">
              <a:buAutoNum type="arabicPeriod"/>
            </a:pPr>
            <a:r>
              <a:rPr lang="pl-PL" sz="3300" b="1" dirty="0" smtClean="0">
                <a:latin typeface="Garamond" panose="02020404030301010803" pitchFamily="18" charset="0"/>
              </a:rPr>
              <a:t>Kwalifikacje artystyczne</a:t>
            </a:r>
          </a:p>
          <a:p>
            <a:pPr marL="457200" indent="-457200">
              <a:buAutoNum type="arabicPeriod"/>
            </a:pPr>
            <a:r>
              <a:rPr lang="pl-PL" sz="3300" b="1" dirty="0" smtClean="0">
                <a:latin typeface="Garamond" panose="02020404030301010803" pitchFamily="18" charset="0"/>
              </a:rPr>
              <a:t>Umiejętności dydaktyczne</a:t>
            </a:r>
          </a:p>
          <a:p>
            <a:pPr marL="457200" indent="-457200">
              <a:buAutoNum type="arabicPeriod"/>
            </a:pPr>
            <a:endParaRPr lang="pl-PL" sz="2400" b="1" dirty="0" smtClean="0"/>
          </a:p>
          <a:p>
            <a:pPr marL="457200" indent="-457200">
              <a:buAutoNum type="arabicPeriod"/>
            </a:pPr>
            <a:endParaRPr lang="pl-PL" sz="2400" b="1" dirty="0" smtClean="0"/>
          </a:p>
          <a:p>
            <a:pPr marL="457200" indent="-457200">
              <a:buAutoNum type="arabicPeriod"/>
            </a:pPr>
            <a:endParaRPr lang="pl-PL" sz="2400" b="1" dirty="0" smtClean="0"/>
          </a:p>
          <a:p>
            <a:pPr marL="457200" indent="-457200">
              <a:buAutoNum type="arabicPeriod"/>
            </a:pPr>
            <a:endParaRPr lang="pl-PL" sz="2400" b="1" dirty="0" smtClean="0"/>
          </a:p>
          <a:p>
            <a:pPr marL="457200" indent="-457200">
              <a:buAutoNum type="arabicPeriod"/>
            </a:pPr>
            <a:endParaRPr lang="pl-PL" sz="2400" b="1" dirty="0" smtClean="0"/>
          </a:p>
          <a:p>
            <a:pPr marL="457200" indent="-457200">
              <a:buAutoNum type="arabicPeriod"/>
            </a:pPr>
            <a:endParaRPr lang="pl-PL" b="1" dirty="0" smtClean="0"/>
          </a:p>
          <a:p>
            <a:pPr marL="457200" indent="-457200">
              <a:buAutoNum type="arabicPeriod"/>
            </a:pPr>
            <a:endParaRPr lang="pl-PL" dirty="0" smtClean="0"/>
          </a:p>
          <a:p>
            <a:pPr marL="457200" indent="-457200">
              <a:buAutoNum type="arabicPeriod"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 flipH="1" flipV="1">
            <a:off x="12188824" y="6597352"/>
            <a:ext cx="1322411" cy="720080"/>
          </a:xfrm>
          <a:solidFill>
            <a:schemeClr val="accent2"/>
          </a:solidFill>
        </p:spPr>
        <p:txBody>
          <a:bodyPr>
            <a:normAutofit fontScale="775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826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latin typeface="Garamond" panose="02020404030301010803" pitchFamily="18" charset="0"/>
              </a:rPr>
              <a:t>              Poradnik wolontariusza </a:t>
            </a:r>
            <a:endParaRPr lang="pl-PL" sz="3600" b="1" dirty="0">
              <a:latin typeface="Garamond" panose="02020404030301010803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05780" y="2132856"/>
            <a:ext cx="5904656" cy="1008112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Garamond" panose="02020404030301010803" pitchFamily="18" charset="0"/>
              </a:rPr>
              <a:t>Prawne aspekty  organizacji i korzystania z wolontariatu </a:t>
            </a:r>
            <a:endParaRPr lang="pl-PL" sz="2800" dirty="0">
              <a:latin typeface="Garamond" panose="02020404030301010803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33772" y="3068960"/>
            <a:ext cx="6264696" cy="32403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sz="2400" b="1" dirty="0" smtClean="0">
              <a:latin typeface="Garamond" panose="02020404030301010803" pitchFamily="18" charset="0"/>
              <a:cs typeface="Times New Roman"/>
            </a:endParaRPr>
          </a:p>
          <a:p>
            <a:pPr marL="0" indent="0">
              <a:buNone/>
            </a:pPr>
            <a:r>
              <a:rPr lang="pl-PL" sz="4500" b="1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pl-PL" sz="4500" b="1" dirty="0" smtClean="0">
                <a:latin typeface="Garamond" panose="02020404030301010803" pitchFamily="18" charset="0"/>
                <a:cs typeface="Times New Roman"/>
              </a:rPr>
              <a:t>      </a:t>
            </a:r>
            <a:r>
              <a:rPr lang="pl-PL" sz="11200" b="1" dirty="0" smtClean="0">
                <a:latin typeface="Garamond" panose="02020404030301010803" pitchFamily="18" charset="0"/>
                <a:cs typeface="Times New Roman"/>
              </a:rPr>
              <a:t>●</a:t>
            </a:r>
            <a:r>
              <a:rPr lang="pl-PL" sz="9600" b="1" dirty="0" smtClean="0">
                <a:latin typeface="Garamond" panose="02020404030301010803" pitchFamily="18" charset="0"/>
                <a:cs typeface="Times New Roman"/>
              </a:rPr>
              <a:t> </a:t>
            </a:r>
            <a:r>
              <a:rPr lang="pl-PL" sz="4500" b="1" dirty="0" smtClean="0">
                <a:latin typeface="Garamond" panose="02020404030301010803" pitchFamily="18" charset="0"/>
                <a:cs typeface="Times New Roman"/>
              </a:rPr>
              <a:t> </a:t>
            </a:r>
            <a:r>
              <a:rPr lang="pl-PL" sz="11200" b="1" dirty="0" smtClean="0">
                <a:latin typeface="Garamond" panose="02020404030301010803" pitchFamily="18" charset="0"/>
                <a:cs typeface="Times New Roman"/>
              </a:rPr>
              <a:t>prawa i obowiązki wolontariusza</a:t>
            </a:r>
          </a:p>
          <a:p>
            <a:pPr marL="0" indent="0">
              <a:buNone/>
            </a:pPr>
            <a:r>
              <a:rPr lang="pl-PL" sz="11200" b="1" dirty="0" smtClean="0">
                <a:latin typeface="Garamond" panose="02020404030301010803" pitchFamily="18" charset="0"/>
                <a:cs typeface="Times New Roman"/>
              </a:rPr>
              <a:t>   ● pytania i odpowiedzi,</a:t>
            </a:r>
          </a:p>
          <a:p>
            <a:pPr marL="0" indent="0">
              <a:buNone/>
            </a:pPr>
            <a:r>
              <a:rPr lang="pl-PL" sz="11200" b="1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pl-PL" sz="11200" b="1" dirty="0" smtClean="0">
                <a:latin typeface="Garamond" panose="02020404030301010803" pitchFamily="18" charset="0"/>
                <a:cs typeface="Times New Roman"/>
              </a:rPr>
              <a:t>     rozwiązywanie</a:t>
            </a:r>
            <a:r>
              <a:rPr lang="pl-PL" sz="11200" b="1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pl-PL" sz="11200" b="1" dirty="0" smtClean="0">
                <a:latin typeface="Garamond" panose="02020404030301010803" pitchFamily="18" charset="0"/>
                <a:cs typeface="Times New Roman"/>
              </a:rPr>
              <a:t>problemów</a:t>
            </a:r>
          </a:p>
          <a:p>
            <a:pPr marL="274320" lvl="1" indent="0">
              <a:buNone/>
            </a:pPr>
            <a:r>
              <a:rPr lang="pl-PL" sz="11000" b="1" dirty="0" smtClean="0">
                <a:latin typeface="Garamond" panose="02020404030301010803" pitchFamily="18" charset="0"/>
                <a:cs typeface="Times New Roman"/>
              </a:rPr>
              <a:t>● </a:t>
            </a:r>
            <a:r>
              <a:rPr lang="pl-PL" sz="11000" b="1" dirty="0">
                <a:latin typeface="Garamond" panose="02020404030301010803" pitchFamily="18" charset="0"/>
                <a:cs typeface="Times New Roman"/>
              </a:rPr>
              <a:t>targowisko </a:t>
            </a:r>
            <a:r>
              <a:rPr lang="pl-PL" sz="11000" b="1" dirty="0" smtClean="0">
                <a:latin typeface="Garamond" panose="02020404030301010803" pitchFamily="18" charset="0"/>
                <a:cs typeface="Times New Roman"/>
              </a:rPr>
              <a:t>pomysłów na mikro</a:t>
            </a:r>
          </a:p>
          <a:p>
            <a:pPr marL="274320" lvl="1" indent="0">
              <a:buNone/>
            </a:pPr>
            <a:r>
              <a:rPr lang="pl-PL" sz="11000" b="1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pl-PL" sz="11000" b="1" dirty="0" smtClean="0">
                <a:latin typeface="Garamond" panose="02020404030301010803" pitchFamily="18" charset="0"/>
                <a:cs typeface="Times New Roman"/>
              </a:rPr>
              <a:t>  projekty </a:t>
            </a:r>
          </a:p>
          <a:p>
            <a:pPr marL="0" indent="0">
              <a:buNone/>
            </a:pPr>
            <a:r>
              <a:rPr lang="pl-PL" sz="11200" b="1" smtClean="0">
                <a:latin typeface="Garamond" panose="02020404030301010803" pitchFamily="18" charset="0"/>
                <a:cs typeface="Times New Roman"/>
              </a:rPr>
              <a:t>   ● </a:t>
            </a:r>
            <a:r>
              <a:rPr lang="pl-PL" sz="11200" b="1" dirty="0" smtClean="0">
                <a:latin typeface="Garamond" panose="02020404030301010803" pitchFamily="18" charset="0"/>
                <a:cs typeface="Times New Roman"/>
              </a:rPr>
              <a:t>Korpus Wolontariatu</a:t>
            </a:r>
          </a:p>
          <a:p>
            <a:pPr marL="0" indent="0">
              <a:buNone/>
            </a:pPr>
            <a:endParaRPr lang="pl-PL" sz="3300" b="1" dirty="0" smtClean="0">
              <a:latin typeface="Garamond" panose="02020404030301010803" pitchFamily="18" charset="0"/>
              <a:cs typeface="Times New Roman"/>
            </a:endParaRPr>
          </a:p>
          <a:p>
            <a:pPr marL="0" indent="0">
              <a:buNone/>
            </a:pPr>
            <a:endParaRPr lang="pl-PL" sz="33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70476" y="2204864"/>
            <a:ext cx="5328592" cy="864096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Garamond" panose="02020404030301010803" pitchFamily="18" charset="0"/>
              </a:rPr>
              <a:t>Aspekty praktyczne wolontariatu-</a:t>
            </a:r>
          </a:p>
          <a:p>
            <a:r>
              <a:rPr lang="pl-PL" sz="2800" dirty="0">
                <a:latin typeface="Garamond" panose="02020404030301010803" pitchFamily="18" charset="0"/>
              </a:rPr>
              <a:t>u</a:t>
            </a:r>
            <a:r>
              <a:rPr lang="pl-PL" sz="2800" dirty="0" smtClean="0">
                <a:latin typeface="Garamond" panose="02020404030301010803" pitchFamily="18" charset="0"/>
              </a:rPr>
              <a:t>znanie i satysfakcja </a:t>
            </a:r>
            <a:endParaRPr lang="pl-PL" sz="2800" dirty="0">
              <a:latin typeface="Garamond" panose="02020404030301010803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742483" y="3140968"/>
            <a:ext cx="5040561" cy="280831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pl-PL" sz="2400" b="1" dirty="0" smtClean="0">
              <a:latin typeface="Garamond" panose="02020404030301010803" pitchFamily="18" charset="0"/>
              <a:cs typeface="Times New Roman"/>
            </a:endParaRPr>
          </a:p>
          <a:p>
            <a:pPr marL="0" indent="0">
              <a:buNone/>
            </a:pPr>
            <a:r>
              <a:rPr lang="pl-PL" sz="8000" b="1" dirty="0">
                <a:latin typeface="Garamond" panose="02020404030301010803" pitchFamily="18" charset="0"/>
                <a:cs typeface="Times New Roman"/>
              </a:rPr>
              <a:t>●</a:t>
            </a:r>
            <a:r>
              <a:rPr lang="pl-PL" sz="8000" b="1" dirty="0" smtClean="0">
                <a:latin typeface="Garamond" panose="02020404030301010803" pitchFamily="18" charset="0"/>
                <a:cs typeface="Times New Roman"/>
              </a:rPr>
              <a:t> bezpieczeństwo stron</a:t>
            </a:r>
          </a:p>
          <a:p>
            <a:pPr marL="0" indent="0">
              <a:buNone/>
            </a:pPr>
            <a:r>
              <a:rPr lang="pl-PL" sz="8000" b="1" dirty="0" smtClean="0">
                <a:latin typeface="Garamond" panose="02020404030301010803" pitchFamily="18" charset="0"/>
                <a:cs typeface="Times New Roman"/>
              </a:rPr>
              <a:t>● efektywność działania </a:t>
            </a:r>
          </a:p>
          <a:p>
            <a:pPr marL="0" indent="0">
              <a:buNone/>
            </a:pPr>
            <a:r>
              <a:rPr lang="pl-PL" sz="8000" b="1" dirty="0" smtClean="0">
                <a:latin typeface="Garamond" panose="02020404030301010803" pitchFamily="18" charset="0"/>
                <a:cs typeface="Times New Roman"/>
              </a:rPr>
              <a:t>● system wyróżnień </a:t>
            </a:r>
          </a:p>
          <a:p>
            <a:pPr marL="0" indent="0">
              <a:buNone/>
            </a:pPr>
            <a:r>
              <a:rPr lang="pl-PL" sz="8000" b="1" dirty="0" smtClean="0">
                <a:latin typeface="Garamond" panose="02020404030301010803" pitchFamily="18" charset="0"/>
                <a:cs typeface="Times New Roman"/>
              </a:rPr>
              <a:t>● Kluby Wolontariusza</a:t>
            </a:r>
          </a:p>
          <a:p>
            <a:pPr marL="0" indent="0">
              <a:buNone/>
            </a:pPr>
            <a:r>
              <a:rPr lang="pl-PL" sz="8000" b="1" dirty="0" smtClean="0">
                <a:latin typeface="Garamond" panose="02020404030301010803" pitchFamily="18" charset="0"/>
                <a:cs typeface="Times New Roman"/>
              </a:rPr>
              <a:t>● seminarium wyjazdowe</a:t>
            </a:r>
            <a:endParaRPr lang="pl-PL" sz="8000" b="1" dirty="0"/>
          </a:p>
        </p:txBody>
      </p:sp>
    </p:spTree>
    <p:extLst>
      <p:ext uri="{BB962C8B-B14F-4D97-AF65-F5344CB8AC3E}">
        <p14:creationId xmlns:p14="http://schemas.microsoft.com/office/powerpoint/2010/main" val="2920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Garamond" panose="02020404030301010803" pitchFamily="18" charset="0"/>
              </a:rPr>
              <a:t>                    </a:t>
            </a:r>
            <a:r>
              <a:rPr lang="pl-PL" sz="3600" b="1" dirty="0" smtClean="0">
                <a:latin typeface="Garamond" panose="02020404030301010803" pitchFamily="18" charset="0"/>
              </a:rPr>
              <a:t>Śniadania czwartkowe</a:t>
            </a:r>
            <a:endParaRPr lang="pl-PL" sz="3600" b="1" dirty="0">
              <a:latin typeface="Garamond" panose="02020404030301010803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latin typeface="Garamond" panose="02020404030301010803" pitchFamily="18" charset="0"/>
              </a:rPr>
              <a:t>Miejsce:</a:t>
            </a:r>
            <a:endParaRPr lang="pl-PL" sz="2800" dirty="0">
              <a:latin typeface="Garamond" panose="02020404030301010803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89756" y="2666999"/>
            <a:ext cx="5832648" cy="3786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>
                <a:latin typeface="Garamond" panose="02020404030301010803" pitchFamily="18" charset="0"/>
              </a:rPr>
              <a:t>Klub Wolontariusza Fundacji OP UTW, Ul. Patriotów 309, kl. A, lok.15 (vis a vis stacji PKP Warszawa Międzylesie), czwartek, godz. 9.00</a:t>
            </a:r>
          </a:p>
          <a:p>
            <a:pPr marL="0" indent="0">
              <a:buNone/>
            </a:pPr>
            <a:r>
              <a:rPr lang="pl-PL" sz="2800" b="1" dirty="0" smtClean="0">
                <a:latin typeface="Garamond" panose="02020404030301010803" pitchFamily="18" charset="0"/>
              </a:rPr>
              <a:t>Dojazd SKM, 521, Mini Bus, 147, 219, 115</a:t>
            </a:r>
          </a:p>
          <a:p>
            <a:pPr marL="0" indent="0">
              <a:buNone/>
            </a:pPr>
            <a:r>
              <a:rPr lang="pl-PL" sz="2800" b="1" dirty="0" smtClean="0">
                <a:latin typeface="Garamond" panose="02020404030301010803" pitchFamily="18" charset="0"/>
              </a:rPr>
              <a:t>        ZAPRASZAMY !!!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latin typeface="Garamond" panose="02020404030301010803" pitchFamily="18" charset="0"/>
              </a:rPr>
              <a:t>Program:</a:t>
            </a:r>
            <a:endParaRPr lang="pl-PL" sz="2800" dirty="0">
              <a:latin typeface="Garamond" panose="02020404030301010803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5591290" cy="350520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11200" b="1" dirty="0" smtClean="0">
                <a:latin typeface="Garamond" panose="02020404030301010803" pitchFamily="18" charset="0"/>
              </a:rPr>
              <a:t>Spotkania </a:t>
            </a:r>
            <a:r>
              <a:rPr lang="pl-PL" sz="11200" b="1" dirty="0">
                <a:latin typeface="Garamond" panose="02020404030301010803" pitchFamily="18" charset="0"/>
              </a:rPr>
              <a:t>z </a:t>
            </a:r>
            <a:r>
              <a:rPr lang="pl-PL" sz="11200" b="1" dirty="0" smtClean="0">
                <a:latin typeface="Garamond" panose="02020404030301010803" pitchFamily="18" charset="0"/>
              </a:rPr>
              <a:t>ekspertami</a:t>
            </a:r>
            <a:endParaRPr lang="pl-PL" sz="112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pl-PL" sz="11200" b="1" dirty="0" smtClean="0">
                <a:latin typeface="Garamond" panose="02020404030301010803" pitchFamily="18" charset="0"/>
              </a:rPr>
              <a:t>Spotkania integracyjne</a:t>
            </a:r>
          </a:p>
          <a:p>
            <a:pPr marL="0" indent="0">
              <a:buNone/>
            </a:pPr>
            <a:r>
              <a:rPr lang="pl-PL" sz="11200" b="1" dirty="0" smtClean="0">
                <a:latin typeface="Garamond" panose="02020404030301010803" pitchFamily="18" charset="0"/>
              </a:rPr>
              <a:t>Poradnictwo, doradztwo </a:t>
            </a:r>
          </a:p>
          <a:p>
            <a:pPr marL="0" indent="0">
              <a:buNone/>
            </a:pPr>
            <a:r>
              <a:rPr lang="pl-PL" sz="11200" b="1" dirty="0" smtClean="0">
                <a:latin typeface="Garamond" panose="02020404030301010803" pitchFamily="18" charset="0"/>
              </a:rPr>
              <a:t>Korzystanie z infrastruktury biurowej</a:t>
            </a:r>
          </a:p>
          <a:p>
            <a:pPr marL="274320" lvl="1" indent="0">
              <a:buNone/>
            </a:pPr>
            <a:endParaRPr lang="pl-PL" sz="11000" b="1" dirty="0" smtClean="0">
              <a:latin typeface="Garamond" panose="02020404030301010803" pitchFamily="18" charset="0"/>
            </a:endParaRPr>
          </a:p>
          <a:p>
            <a:pPr marL="274320" lvl="1" indent="0">
              <a:buNone/>
            </a:pPr>
            <a:r>
              <a:rPr lang="pl-PL" sz="11000" b="1" dirty="0" smtClean="0">
                <a:latin typeface="Garamond" panose="02020404030301010803" pitchFamily="18" charset="0"/>
              </a:rPr>
              <a:t>Szczegółowe informacje </a:t>
            </a:r>
          </a:p>
          <a:p>
            <a:pPr marL="274320" lvl="1" indent="0">
              <a:buNone/>
            </a:pPr>
            <a:r>
              <a:rPr lang="pl-PL" sz="11000" b="1" dirty="0" smtClean="0">
                <a:latin typeface="Garamond" panose="02020404030301010803" pitchFamily="18" charset="0"/>
              </a:rPr>
              <a:t>biuro@fundacjaoputw.pl</a:t>
            </a:r>
            <a:endParaRPr lang="pl-PL" sz="11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1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Garamond" panose="02020404030301010803" pitchFamily="18" charset="0"/>
              </a:rPr>
              <a:t>                       </a:t>
            </a:r>
            <a:r>
              <a:rPr lang="pl-PL" sz="3600" b="1" dirty="0" smtClean="0">
                <a:latin typeface="Garamond" panose="02020404030301010803" pitchFamily="18" charset="0"/>
              </a:rPr>
              <a:t>Kluby wolontariusza </a:t>
            </a:r>
            <a:endParaRPr lang="pl-PL" sz="3600" b="1" dirty="0">
              <a:latin typeface="Garamond" panose="02020404030301010803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77788" y="2276872"/>
            <a:ext cx="110172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Garamond" panose="02020404030301010803" pitchFamily="18" charset="0"/>
              </a:rPr>
              <a:t>Klub Wolontariusza UTW SGH, ul. Rakowiecka 24, sala 104, </a:t>
            </a:r>
          </a:p>
          <a:p>
            <a:r>
              <a:rPr lang="pl-PL" sz="2800" b="1" dirty="0" err="1" smtClean="0">
                <a:latin typeface="Garamond" panose="02020404030301010803" pitchFamily="18" charset="0"/>
              </a:rPr>
              <a:t>e-mail:utw@sgh.waw.pl</a:t>
            </a:r>
            <a:r>
              <a:rPr lang="pl-PL" sz="2800" b="1" dirty="0" smtClean="0">
                <a:latin typeface="Garamond" panose="02020404030301010803" pitchFamily="18" charset="0"/>
              </a:rPr>
              <a:t>, tel. 22 564 98 10 </a:t>
            </a:r>
          </a:p>
          <a:p>
            <a:r>
              <a:rPr lang="pl-PL" sz="2800" b="1" dirty="0" smtClean="0">
                <a:latin typeface="Garamond" panose="02020404030301010803" pitchFamily="18" charset="0"/>
              </a:rPr>
              <a:t>Informacje o programie: Czesław </a:t>
            </a:r>
            <a:r>
              <a:rPr lang="pl-PL" sz="2800" b="1" dirty="0" err="1" smtClean="0">
                <a:latin typeface="Garamond" panose="02020404030301010803" pitchFamily="18" charset="0"/>
              </a:rPr>
              <a:t>Ochenduszka</a:t>
            </a:r>
            <a:r>
              <a:rPr lang="pl-PL" sz="2800" b="1" dirty="0" smtClean="0">
                <a:latin typeface="Garamond" panose="02020404030301010803" pitchFamily="18" charset="0"/>
              </a:rPr>
              <a:t> </a:t>
            </a:r>
            <a:endParaRPr lang="pl-PL" sz="2800" b="1" dirty="0">
              <a:latin typeface="Garamond" panose="02020404030301010803" pitchFamily="18" charset="0"/>
            </a:endParaRPr>
          </a:p>
          <a:p>
            <a:endParaRPr lang="pl-PL" sz="2800" b="1" dirty="0" smtClean="0">
              <a:latin typeface="Garamond" panose="02020404030301010803" pitchFamily="18" charset="0"/>
            </a:endParaRPr>
          </a:p>
          <a:p>
            <a:r>
              <a:rPr lang="pl-PL" sz="2800" b="1" dirty="0" smtClean="0">
                <a:latin typeface="Garamond" panose="02020404030301010803" pitchFamily="18" charset="0"/>
              </a:rPr>
              <a:t>Klub Wolontariusza Fundacji OP UTW, ul. Patriotów 309, kl. A, lok.15</a:t>
            </a:r>
          </a:p>
          <a:p>
            <a:r>
              <a:rPr lang="pl-PL" sz="2800" b="1" dirty="0" err="1" smtClean="0">
                <a:latin typeface="Garamond" panose="02020404030301010803" pitchFamily="18" charset="0"/>
              </a:rPr>
              <a:t>e-mail:biuro@fundacjaoputw.pl</a:t>
            </a:r>
            <a:endParaRPr lang="pl-PL" sz="2800" b="1" dirty="0" smtClean="0">
              <a:latin typeface="Garamond" panose="02020404030301010803" pitchFamily="18" charset="0"/>
            </a:endParaRPr>
          </a:p>
          <a:p>
            <a:r>
              <a:rPr lang="pl-PL" sz="2800" b="1" dirty="0" smtClean="0">
                <a:latin typeface="Garamond" panose="02020404030301010803" pitchFamily="18" charset="0"/>
              </a:rPr>
              <a:t>Informacje </a:t>
            </a:r>
            <a:r>
              <a:rPr lang="pl-PL" sz="2800" b="1" smtClean="0">
                <a:latin typeface="Garamond" panose="02020404030301010803" pitchFamily="18" charset="0"/>
              </a:rPr>
              <a:t>o programie: </a:t>
            </a:r>
            <a:r>
              <a:rPr lang="pl-PL" sz="2800" b="1" dirty="0" smtClean="0">
                <a:latin typeface="Garamond" panose="02020404030301010803" pitchFamily="18" charset="0"/>
              </a:rPr>
              <a:t>Teresa Janiszewska tel. 661 470 105</a:t>
            </a:r>
            <a:endParaRPr lang="pl-PL" sz="2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8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51800" y="142852"/>
            <a:ext cx="3929090" cy="3090882"/>
          </a:xfrm>
        </p:spPr>
        <p:txBody>
          <a:bodyPr/>
          <a:lstStyle/>
          <a:p>
            <a:r>
              <a:rPr lang="pl-PL" sz="2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Każdy z partnerów opracował 2 mikro projekty</a:t>
            </a:r>
            <a:endParaRPr lang="pl-PL" sz="28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038628" y="3284984"/>
            <a:ext cx="3681413" cy="2647952"/>
          </a:xfrm>
        </p:spPr>
        <p:txBody>
          <a:bodyPr>
            <a:normAutofit/>
          </a:bodyPr>
          <a:lstStyle/>
          <a:p>
            <a:endParaRPr lang="pl-PL" sz="2800" dirty="0" smtClean="0"/>
          </a:p>
          <a:p>
            <a:r>
              <a:rPr lang="pl-PL" sz="2800" b="1" dirty="0" smtClean="0">
                <a:latin typeface="Garamond" panose="02020404030301010803" pitchFamily="18" charset="0"/>
              </a:rPr>
              <a:t>oraz </a:t>
            </a:r>
          </a:p>
          <a:p>
            <a:r>
              <a:rPr lang="pl-PL" sz="2800" b="1" dirty="0" smtClean="0">
                <a:latin typeface="Garamond" panose="02020404030301010803" pitchFamily="18" charset="0"/>
              </a:rPr>
              <a:t>utworzył </a:t>
            </a:r>
          </a:p>
          <a:p>
            <a:r>
              <a:rPr lang="pl-PL" sz="2800" b="1" dirty="0" smtClean="0">
                <a:latin typeface="Garamond" panose="02020404030301010803" pitchFamily="18" charset="0"/>
              </a:rPr>
              <a:t>KORPUS WOLONTARIATU </a:t>
            </a:r>
            <a:endParaRPr lang="pl-PL" sz="2800" b="1" dirty="0">
              <a:latin typeface="Garamond" panose="02020404030301010803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905935"/>
              </p:ext>
            </p:extLst>
          </p:nvPr>
        </p:nvGraphicFramePr>
        <p:xfrm>
          <a:off x="0" y="214290"/>
          <a:ext cx="7072362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930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5124" y="274638"/>
            <a:ext cx="11001452" cy="1096962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     </a:t>
            </a:r>
            <a:r>
              <a:rPr lang="pl-PL" sz="3600" b="1" dirty="0" smtClean="0">
                <a:latin typeface="Garamond" panose="02020404030301010803" pitchFamily="18" charset="0"/>
              </a:rPr>
              <a:t>Formy realizacji Akademii Liderów 60+</a:t>
            </a:r>
            <a:endParaRPr lang="pl-PL" sz="3600" b="1" dirty="0"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9372" y="1928802"/>
            <a:ext cx="11215766" cy="4643470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Times New Roman"/>
                <a:cs typeface="Times New Roman"/>
              </a:rPr>
              <a:t>● </a:t>
            </a:r>
            <a:r>
              <a:rPr lang="pl-PL" sz="2800" b="1" dirty="0" smtClean="0">
                <a:latin typeface="Garamond" panose="02020404030301010803" pitchFamily="18" charset="0"/>
                <a:cs typeface="Times New Roman"/>
              </a:rPr>
              <a:t>Warsztaty, seminaria, wykłady</a:t>
            </a:r>
          </a:p>
          <a:p>
            <a:pPr>
              <a:buNone/>
            </a:pPr>
            <a:r>
              <a:rPr lang="pl-PL" sz="2800" b="1" dirty="0" smtClean="0">
                <a:latin typeface="Garamond" panose="02020404030301010803" pitchFamily="18" charset="0"/>
                <a:cs typeface="Times New Roman"/>
              </a:rPr>
              <a:t>● zajęcia aktywizujące i warsztatowe dla osób niesamodzielnych</a:t>
            </a:r>
          </a:p>
          <a:p>
            <a:pPr>
              <a:buNone/>
            </a:pPr>
            <a:r>
              <a:rPr lang="pl-PL" sz="2800" b="1" dirty="0" smtClean="0">
                <a:latin typeface="Garamond" panose="02020404030301010803" pitchFamily="18" charset="0"/>
                <a:cs typeface="Times New Roman"/>
              </a:rPr>
              <a:t>●  wizyty studyjne połączone z  zajęciami integracyjnymi z  pensjonariuszami  w ośrodkach medycznych stacjonarnej opieki </a:t>
            </a:r>
          </a:p>
          <a:p>
            <a:pPr>
              <a:buNone/>
            </a:pPr>
            <a:r>
              <a:rPr lang="pl-PL" sz="2800" b="1" dirty="0" smtClean="0">
                <a:latin typeface="Garamond" panose="02020404030301010803" pitchFamily="18" charset="0"/>
                <a:cs typeface="Times New Roman"/>
              </a:rPr>
              <a:t>● Poradnik Wolontariusza</a:t>
            </a:r>
            <a:endParaRPr lang="pl-PL" sz="2800" b="1" dirty="0" smtClean="0">
              <a:latin typeface="Garamond" panose="02020404030301010803" pitchFamily="18" charset="0"/>
            </a:endParaRPr>
          </a:p>
          <a:p>
            <a:pPr>
              <a:buNone/>
            </a:pPr>
            <a:r>
              <a:rPr lang="pl-PL" sz="2800" b="1" dirty="0" smtClean="0">
                <a:latin typeface="Garamond" panose="02020404030301010803" pitchFamily="18" charset="0"/>
                <a:cs typeface="Times New Roman"/>
              </a:rPr>
              <a:t>●  Seminarium eksperckie w Konstancinie</a:t>
            </a:r>
            <a:endParaRPr lang="pl-PL" sz="2800" b="1" dirty="0" smtClean="0">
              <a:latin typeface="Garamond" panose="02020404030301010803" pitchFamily="18" charset="0"/>
            </a:endParaRPr>
          </a:p>
          <a:p>
            <a:pPr>
              <a:buNone/>
            </a:pPr>
            <a:r>
              <a:rPr lang="pl-PL" sz="2800" b="1" dirty="0" smtClean="0">
                <a:latin typeface="Garamond" panose="02020404030301010803" pitchFamily="18" charset="0"/>
                <a:cs typeface="Times New Roman"/>
              </a:rPr>
              <a:t>● 12 mikro projektów </a:t>
            </a:r>
            <a:r>
              <a:rPr lang="pl-PL" sz="2800" b="1" dirty="0" err="1" smtClean="0">
                <a:latin typeface="Garamond" panose="02020404030301010803" pitchFamily="18" charset="0"/>
                <a:cs typeface="Times New Roman"/>
              </a:rPr>
              <a:t>wolontariackich</a:t>
            </a:r>
            <a:r>
              <a:rPr lang="pl-PL" sz="2800" b="1" dirty="0" smtClean="0">
                <a:latin typeface="Garamond" panose="02020404030301010803" pitchFamily="18" charset="0"/>
                <a:cs typeface="Times New Roman"/>
              </a:rPr>
              <a:t>, opracowanych przez Partnerów</a:t>
            </a:r>
          </a:p>
          <a:p>
            <a:pPr>
              <a:buNone/>
            </a:pPr>
            <a:r>
              <a:rPr lang="pl-PL" sz="2800" b="1" dirty="0" smtClean="0">
                <a:latin typeface="Garamond" panose="02020404030301010803" pitchFamily="18" charset="0"/>
                <a:cs typeface="Times New Roman"/>
              </a:rPr>
              <a:t>● KORPUS WOLONTARIATU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67249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07604" y="542795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Berlin Sans FB" panose="020E0602020502020306" pitchFamily="34" charset="0"/>
                <a:cs typeface="Aparajita" panose="020B0604020202020204" pitchFamily="34" charset="0"/>
              </a:rPr>
              <a:t>PIOTR WNUK  </a:t>
            </a:r>
          </a:p>
          <a:p>
            <a:pPr algn="ctr"/>
            <a:r>
              <a:rPr lang="pl-PL" sz="2000" dirty="0" smtClean="0">
                <a:latin typeface="Berlin Sans FB" panose="020E0602020502020306" pitchFamily="34" charset="0"/>
                <a:cs typeface="Aparajita" panose="020B0604020202020204" pitchFamily="34" charset="0"/>
              </a:rPr>
              <a:t> </a:t>
            </a:r>
            <a:r>
              <a:rPr lang="pl-PL" sz="2000" u="sng" dirty="0" smtClean="0">
                <a:latin typeface="Berlin Sans FB" panose="020E0602020502020306" pitchFamily="34" charset="0"/>
                <a:cs typeface="Aparajita" panose="020B0604020202020204" pitchFamily="34" charset="0"/>
              </a:rPr>
              <a:t>PROJEKT: JAK ŻYĆ Z ALZHEIMEREM</a:t>
            </a:r>
            <a:endParaRPr lang="pl-PL" sz="2000" u="sng" dirty="0">
              <a:latin typeface="Berlin Sans FB" panose="020E0602020502020306" pitchFamily="34" charset="0"/>
              <a:cs typeface="Aparajita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814492" y="5427950"/>
            <a:ext cx="3963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Berlin Sans FB" panose="020E0602020502020306" pitchFamily="34" charset="0"/>
                <a:cs typeface="Andalus" panose="02020603050405020304" pitchFamily="18" charset="-78"/>
              </a:rPr>
              <a:t>BOŻENA OŁDAK </a:t>
            </a:r>
          </a:p>
          <a:p>
            <a:pPr algn="ctr"/>
            <a:r>
              <a:rPr lang="pl-PL" sz="2000" u="sng" dirty="0" smtClean="0">
                <a:latin typeface="Berlin Sans FB" panose="020E0602020502020306" pitchFamily="34" charset="0"/>
                <a:cs typeface="Andalus" panose="02020603050405020304" pitchFamily="18" charset="-78"/>
              </a:rPr>
              <a:t>PROJEKT: BANK ŻYWNOŚCI SOS</a:t>
            </a:r>
            <a:endParaRPr lang="pl-PL" sz="2000" u="sng" dirty="0">
              <a:latin typeface="Berlin Sans FB" panose="020E0602020502020306" pitchFamily="34" charset="0"/>
              <a:cs typeface="Andalus" panose="02020603050405020304" pitchFamily="18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3" y="1961518"/>
            <a:ext cx="4137638" cy="3076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51" y="1991753"/>
            <a:ext cx="4471105" cy="306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06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305879" y="5229198"/>
            <a:ext cx="4642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erlin Sans FB" panose="020E0602020502020306" pitchFamily="34" charset="0"/>
              </a:rPr>
              <a:t>MONIKA KONDEK</a:t>
            </a:r>
          </a:p>
          <a:p>
            <a:pPr algn="ctr"/>
            <a:r>
              <a:rPr lang="pl-PL" u="sng" dirty="0" smtClean="0">
                <a:latin typeface="Berlin Sans FB" panose="020E0602020502020306" pitchFamily="34" charset="0"/>
              </a:rPr>
              <a:t>PROJEKT: BANKOWOŚĆ PRZYJAZNA SENIOROM </a:t>
            </a:r>
            <a:endParaRPr lang="pl-PL" u="sng" dirty="0">
              <a:latin typeface="Berlin Sans FB" panose="020E0602020502020306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313251" y="5136864"/>
            <a:ext cx="5444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erlin Sans FB" panose="020E0602020502020306" pitchFamily="34" charset="0"/>
              </a:rPr>
              <a:t>MONIKA KONDEK </a:t>
            </a:r>
          </a:p>
          <a:p>
            <a:pPr algn="ctr"/>
            <a:r>
              <a:rPr lang="pl-PL" u="sng" dirty="0" smtClean="0">
                <a:latin typeface="Berlin Sans FB" panose="020E0602020502020306" pitchFamily="34" charset="0"/>
              </a:rPr>
              <a:t>PROJEKT: BADANIE POTRZEB SENIORÓW W ZAKRESIE USŁUG/ PRODUKTÓW BANKOWYCH I UBEZPIECZENIOWYCH</a:t>
            </a:r>
            <a:endParaRPr lang="pl-PL" u="sng" dirty="0">
              <a:latin typeface="Berlin Sans FB" panose="020E0602020502020306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56" y="2060848"/>
            <a:ext cx="4968552" cy="278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2048273"/>
            <a:ext cx="3888432" cy="2844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30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97868" y="5445224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Berlin Sans FB" panose="020E0602020502020306" pitchFamily="34" charset="0"/>
              </a:rPr>
              <a:t>URSZULA SZULC</a:t>
            </a:r>
          </a:p>
          <a:p>
            <a:pPr algn="ctr"/>
            <a:r>
              <a:rPr lang="pl-PL" sz="2000" u="sng" dirty="0" smtClean="0">
                <a:latin typeface="Berlin Sans FB" panose="020E0602020502020306" pitchFamily="34" charset="0"/>
              </a:rPr>
              <a:t>PROJEKT: PRZESZŁOŚĆ TO DZIŚ</a:t>
            </a:r>
            <a:endParaRPr lang="pl-PL" sz="2000" u="sng" dirty="0">
              <a:latin typeface="Berlin Sans FB" panose="020E0602020502020306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886500" y="5445223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Berlin Sans FB" panose="020E0602020502020306" pitchFamily="34" charset="0"/>
              </a:rPr>
              <a:t>KRZYSZTOF JAKUBIAK</a:t>
            </a:r>
          </a:p>
          <a:p>
            <a:r>
              <a:rPr lang="pl-PL" sz="2000" u="sng" dirty="0" smtClean="0">
                <a:latin typeface="Berlin Sans FB" panose="020E0602020502020306" pitchFamily="34" charset="0"/>
              </a:rPr>
              <a:t>PROJEKT: BEZCENNE CZTERY MINUTY</a:t>
            </a:r>
            <a:endParaRPr lang="pl-PL" sz="2000" u="sng" dirty="0">
              <a:latin typeface="Berlin Sans FB" panose="020E0602020502020306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2108455"/>
            <a:ext cx="5400600" cy="2966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81" y="2073907"/>
            <a:ext cx="4344599" cy="3038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50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71841" y="5542283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erlin Sans FB" panose="020E0602020502020306" pitchFamily="34" charset="0"/>
              </a:rPr>
              <a:t>KSENIA TYMIŃSKA</a:t>
            </a:r>
          </a:p>
          <a:p>
            <a:pPr algn="ctr"/>
            <a:r>
              <a:rPr lang="pl-PL" u="sng" dirty="0" smtClean="0">
                <a:latin typeface="Berlin Sans FB" panose="020E0602020502020306" pitchFamily="34" charset="0"/>
              </a:rPr>
              <a:t>PROJEKT: SENIOR JAKO BEZPIECZNY KONSUMENT</a:t>
            </a:r>
            <a:endParaRPr lang="pl-PL" u="sng" dirty="0">
              <a:latin typeface="Berlin Sans FB" panose="020E0602020502020306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713618" y="554228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erlin Sans FB" panose="020E0602020502020306" pitchFamily="34" charset="0"/>
              </a:rPr>
              <a:t>GABRIELA ŁOZIŃSKA</a:t>
            </a:r>
          </a:p>
          <a:p>
            <a:pPr algn="ctr"/>
            <a:r>
              <a:rPr lang="pl-PL" u="sng" dirty="0" smtClean="0">
                <a:latin typeface="Berlin Sans FB" panose="020E0602020502020306" pitchFamily="34" charset="0"/>
              </a:rPr>
              <a:t>PROJEKT: KLUB SATYRY I POEZJI</a:t>
            </a:r>
            <a:endParaRPr lang="pl-PL" u="sng" dirty="0">
              <a:latin typeface="Berlin Sans FB" panose="020E0602020502020306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1938219"/>
            <a:ext cx="4566198" cy="3428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39" y="1938219"/>
            <a:ext cx="4691798" cy="343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34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64637" y="560439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Berlin Sans FB" panose="020E0602020502020306" pitchFamily="34" charset="0"/>
              </a:rPr>
              <a:t>KRZYSZTOF JAKUBIAK</a:t>
            </a:r>
          </a:p>
          <a:p>
            <a:pPr algn="ctr"/>
            <a:r>
              <a:rPr lang="pl-PL" sz="2000" dirty="0" smtClean="0">
                <a:latin typeface="Berlin Sans FB" panose="020E0602020502020306" pitchFamily="34" charset="0"/>
              </a:rPr>
              <a:t>PROJEKT : OTWÓRZ SZUFLADĘ DZIADKA</a:t>
            </a:r>
            <a:endParaRPr lang="pl-PL" sz="2000" dirty="0">
              <a:latin typeface="Berlin Sans FB" panose="020E0602020502020306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238428" y="5604398"/>
            <a:ext cx="5650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Berlin Sans FB" panose="020E0602020502020306" pitchFamily="34" charset="0"/>
              </a:rPr>
              <a:t>MIŁOSZ BIAŁY </a:t>
            </a:r>
          </a:p>
          <a:p>
            <a:pPr algn="ctr"/>
            <a:r>
              <a:rPr lang="pl-PL" sz="2000" dirty="0" smtClean="0">
                <a:latin typeface="Berlin Sans FB" panose="020E0602020502020306" pitchFamily="34" charset="0"/>
              </a:rPr>
              <a:t>PROJEKT: WARSZTATY WIEDZY OBYWATELSKIEJ</a:t>
            </a:r>
            <a:endParaRPr lang="pl-PL" sz="2000" dirty="0">
              <a:latin typeface="Berlin Sans FB" panose="020E0602020502020306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1" y="1995556"/>
            <a:ext cx="4264443" cy="3206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91" y="2014462"/>
            <a:ext cx="4533989" cy="323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66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86283" y="5373216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Berlin Sans FB" panose="020E0602020502020306" pitchFamily="34" charset="0"/>
              </a:rPr>
              <a:t>JOLANTA KLIZA </a:t>
            </a:r>
          </a:p>
          <a:p>
            <a:pPr algn="ctr"/>
            <a:r>
              <a:rPr lang="pl-PL" sz="2000" dirty="0" smtClean="0">
                <a:latin typeface="Berlin Sans FB" panose="020E0602020502020306" pitchFamily="34" charset="0"/>
              </a:rPr>
              <a:t>PROJEKT: DYŻURY PODATKOWE I URZĘDOWE – SENIOR ŚWIADOMY SWOICH PRAW</a:t>
            </a:r>
            <a:endParaRPr lang="pl-PL" sz="2000" dirty="0">
              <a:latin typeface="Berlin Sans FB" panose="020E0602020502020306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662364" y="5555280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Berlin Sans FB" panose="020E0602020502020306" pitchFamily="34" charset="0"/>
              </a:rPr>
              <a:t>KATARZYNA BIENIEK</a:t>
            </a:r>
          </a:p>
          <a:p>
            <a:pPr algn="ctr"/>
            <a:r>
              <a:rPr lang="pl-PL" sz="2000" dirty="0" smtClean="0">
                <a:latin typeface="Berlin Sans FB" panose="020E0602020502020306" pitchFamily="34" charset="0"/>
              </a:rPr>
              <a:t>PROJEKT: SENIORZY DZIECIOM, DZIECI SENIOROM</a:t>
            </a:r>
            <a:endParaRPr lang="pl-PL" sz="2000" dirty="0">
              <a:latin typeface="Berlin Sans FB" panose="020E0602020502020306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74" y="2204864"/>
            <a:ext cx="3824162" cy="2909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533" y="2176597"/>
            <a:ext cx="4242309" cy="2966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39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801094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Curves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Curves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Curves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PExecutable xmlns="29baff33-f40f-4664-8054-1bde3cabf4f6" xsi:nil="true"/>
    <DirectSourceMarket xmlns="29baff33-f40f-4664-8054-1bde3cabf4f6">english</DirectSourceMarket>
    <ThumbnailAssetId xmlns="29baff33-f40f-4664-8054-1bde3cabf4f6" xsi:nil="true"/>
    <AssetType xmlns="29baff33-f40f-4664-8054-1bde3cabf4f6">TP</AssetType>
    <Milestone xmlns="29baff33-f40f-4664-8054-1bde3cabf4f6" xsi:nil="true"/>
    <OriginAsset xmlns="29baff33-f40f-4664-8054-1bde3cabf4f6" xsi:nil="true"/>
    <TPComponent xmlns="29baff33-f40f-4664-8054-1bde3cabf4f6" xsi:nil="true"/>
    <AssetId xmlns="29baff33-f40f-4664-8054-1bde3cabf4f6">TP102801093</AssetId>
    <TPFriendlyName xmlns="29baff33-f40f-4664-8054-1bde3cabf4f6" xsi:nil="true"/>
    <SourceTitle xmlns="29baff33-f40f-4664-8054-1bde3cabf4f6" xsi:nil="true"/>
    <TPApplication xmlns="29baff33-f40f-4664-8054-1bde3cabf4f6" xsi:nil="true"/>
    <TPLaunchHelpLink xmlns="29baff33-f40f-4664-8054-1bde3cabf4f6" xsi:nil="true"/>
    <OpenTemplate xmlns="29baff33-f40f-4664-8054-1bde3cabf4f6">true</OpenTemplate>
    <CrawlForDependencies xmlns="29baff33-f40f-4664-8054-1bde3cabf4f6">false</CrawlForDependencies>
    <TrustLevel xmlns="29baff33-f40f-4664-8054-1bde3cabf4f6">1 Microsoft Managed Content</TrustLevel>
    <PublishStatusLookup xmlns="29baff33-f40f-4664-8054-1bde3cabf4f6">
      <Value>354024</Value>
    </PublishStatusLookup>
    <LocLastLocAttemptVersionLookup xmlns="29baff33-f40f-4664-8054-1bde3cabf4f6">172859</LocLastLocAttemptVersionLookup>
    <TemplateTemplateType xmlns="29baff33-f40f-4664-8054-1bde3cabf4f6">PowerPoint 12 Default</TemplateTemplateType>
    <IsSearchable xmlns="29baff33-f40f-4664-8054-1bde3cabf4f6">true</IsSearchable>
    <TPNamespace xmlns="29baff33-f40f-4664-8054-1bde3cabf4f6" xsi:nil="true"/>
    <Markets xmlns="29baff33-f40f-4664-8054-1bde3cabf4f6"/>
    <OriginalSourceMarket xmlns="29baff33-f40f-4664-8054-1bde3cabf4f6">english</OriginalSourceMarket>
    <TPInstallLocation xmlns="29baff33-f40f-4664-8054-1bde3cabf4f6" xsi:nil="true"/>
    <TPAppVersion xmlns="29baff33-f40f-4664-8054-1bde3cabf4f6" xsi:nil="true"/>
    <TPCommandLine xmlns="29baff33-f40f-4664-8054-1bde3cabf4f6" xsi:nil="true"/>
    <APAuthor xmlns="29baff33-f40f-4664-8054-1bde3cabf4f6">
      <UserInfo>
        <DisplayName/>
        <AccountId>1073741823</AccountId>
        <AccountType/>
      </UserInfo>
    </APAuthor>
    <EditorialStatus xmlns="29baff33-f40f-4664-8054-1bde3cabf4f6">Complete</EditorialStatus>
    <PublishTargets xmlns="29baff33-f40f-4664-8054-1bde3cabf4f6">OfficeOnlineVNext</PublishTargets>
    <TPLaunchHelpLinkType xmlns="29baff33-f40f-4664-8054-1bde3cabf4f6">Template</TPLaunchHelpLinkType>
    <OriginalRelease xmlns="29baff33-f40f-4664-8054-1bde3cabf4f6">14</OriginalRelease>
    <AssetStart xmlns="29baff33-f40f-4664-8054-1bde3cabf4f6">2011-12-12T21:37:00+00:00</AssetStart>
    <TPClientViewer xmlns="29baff33-f40f-4664-8054-1bde3cabf4f6" xsi:nil="true"/>
    <CSXHash xmlns="29baff33-f40f-4664-8054-1bde3cabf4f6" xsi:nil="true"/>
    <IsDeleted xmlns="29baff33-f40f-4664-8054-1bde3cabf4f6">false</IsDeleted>
    <ShowIn xmlns="29baff33-f40f-4664-8054-1bde3cabf4f6">Show everywhere</ShowIn>
    <UANotes xmlns="29baff33-f40f-4664-8054-1bde3cabf4f6" xsi:nil="true"/>
    <TemplateStatus xmlns="29baff33-f40f-4664-8054-1bde3cabf4f6">Complete</TemplateStatus>
    <Downloads xmlns="29baff33-f40f-4664-8054-1bde3cabf4f6">0</Downloads>
    <ApprovalLog xmlns="29baff33-f40f-4664-8054-1bde3cabf4f6" xsi:nil="true"/>
    <FriendlyTitle xmlns="29baff33-f40f-4664-8054-1bde3cabf4f6" xsi:nil="true"/>
    <InternalTagsTaxHTField0 xmlns="29baff33-f40f-4664-8054-1bde3cabf4f6">
      <Terms xmlns="http://schemas.microsoft.com/office/infopath/2007/PartnerControls"/>
    </InternalTagsTaxHTField0>
    <TimesCloned xmlns="29baff33-f40f-4664-8054-1bde3cabf4f6" xsi:nil="true"/>
    <CampaignTagsTaxHTField0 xmlns="29baff33-f40f-4664-8054-1bde3cabf4f6">
      <Terms xmlns="http://schemas.microsoft.com/office/infopath/2007/PartnerControls"/>
    </CampaignTagsTaxHTField0>
    <OutputCachingOn xmlns="29baff33-f40f-4664-8054-1bde3cabf4f6">false</OutputCachingOn>
    <PlannedPubDate xmlns="29baff33-f40f-4664-8054-1bde3cabf4f6" xsi:nil="true"/>
    <BlockPublish xmlns="29baff33-f40f-4664-8054-1bde3cabf4f6">false</BlockPublish>
    <MarketSpecific xmlns="29baff33-f40f-4664-8054-1bde3cabf4f6">false</MarketSpecific>
    <LocManualTestRequired xmlns="29baff33-f40f-4664-8054-1bde3cabf4f6">false</LocManualTestRequired>
    <LocRecommendedHandoff xmlns="29baff33-f40f-4664-8054-1bde3cabf4f6" xsi:nil="true"/>
    <LocalizationTagsTaxHTField0 xmlns="29baff33-f40f-4664-8054-1bde3cabf4f6">
      <Terms xmlns="http://schemas.microsoft.com/office/infopath/2007/PartnerControls"/>
    </LocalizationTagsTaxHTField0>
    <ContentItem xmlns="29baff33-f40f-4664-8054-1bde3cabf4f6" xsi:nil="true"/>
    <HandoffToMSDN xmlns="29baff33-f40f-4664-8054-1bde3cabf4f6" xsi:nil="true"/>
    <ArtSampleDocs xmlns="29baff33-f40f-4664-8054-1bde3cabf4f6" xsi:nil="true"/>
    <APEditor xmlns="29baff33-f40f-4664-8054-1bde3cabf4f6">
      <UserInfo>
        <DisplayName/>
        <AccountId xsi:nil="true"/>
        <AccountType/>
      </UserInfo>
    </APEditor>
    <MachineTranslated xmlns="29baff33-f40f-4664-8054-1bde3cabf4f6">false</MachineTranslated>
    <Manager xmlns="29baff33-f40f-4664-8054-1bde3cabf4f6" xsi:nil="true"/>
    <OOCacheId xmlns="29baff33-f40f-4664-8054-1bde3cabf4f6" xsi:nil="true"/>
    <APDescription xmlns="29baff33-f40f-4664-8054-1bde3cabf4f6" xsi:nil="true"/>
    <LastModifiedDateTime xmlns="29baff33-f40f-4664-8054-1bde3cabf4f6" xsi:nil="true"/>
    <BusinessGroup xmlns="29baff33-f40f-4664-8054-1bde3cabf4f6" xsi:nil="true"/>
    <AcquiredFrom xmlns="29baff33-f40f-4664-8054-1bde3cabf4f6">Internal MS</AcquiredFrom>
    <IntlLangReviewDate xmlns="29baff33-f40f-4664-8054-1bde3cabf4f6" xsi:nil="true"/>
    <DSATActionTaken xmlns="29baff33-f40f-4664-8054-1bde3cabf4f6" xsi:nil="true"/>
    <PolicheckWords xmlns="29baff33-f40f-4664-8054-1bde3cabf4f6" xsi:nil="true"/>
    <SubmitterId xmlns="29baff33-f40f-4664-8054-1bde3cabf4f6" xsi:nil="true"/>
    <IntlLocPriority xmlns="29baff33-f40f-4664-8054-1bde3cabf4f6" xsi:nil="true"/>
    <ApprovalStatus xmlns="29baff33-f40f-4664-8054-1bde3cabf4f6">InProgress</ApprovalStatus>
    <LastHandOff xmlns="29baff33-f40f-4664-8054-1bde3cabf4f6" xsi:nil="true"/>
    <LegacyData xmlns="29baff33-f40f-4664-8054-1bde3cabf4f6" xsi:nil="true"/>
    <Providers xmlns="29baff33-f40f-4664-8054-1bde3cabf4f6" xsi:nil="true"/>
    <UALocComments xmlns="29baff33-f40f-4664-8054-1bde3cabf4f6" xsi:nil="true"/>
    <UALocRecommendation xmlns="29baff33-f40f-4664-8054-1bde3cabf4f6">Localize</UALocRecommendation>
    <UACurrentWords xmlns="29baff33-f40f-4664-8054-1bde3cabf4f6" xsi:nil="true"/>
    <AssetExpire xmlns="29baff33-f40f-4664-8054-1bde3cabf4f6">2029-01-01T00:00:00+00:00</AssetExpire>
    <ParentAssetId xmlns="29baff33-f40f-4664-8054-1bde3cabf4f6" xsi:nil="true"/>
    <CSXUpdate xmlns="29baff33-f40f-4664-8054-1bde3cabf4f6">false</CSXUpdate>
    <FeatureTagsTaxHTField0 xmlns="29baff33-f40f-4664-8054-1bde3cabf4f6">
      <Terms xmlns="http://schemas.microsoft.com/office/infopath/2007/PartnerControls"/>
    </FeatureTagsTaxHTField0>
    <Provider xmlns="29baff33-f40f-4664-8054-1bde3cabf4f6" xsi:nil="true"/>
    <CSXSubmissionDate xmlns="29baff33-f40f-4664-8054-1bde3cabf4f6" xsi:nil="true"/>
    <TaxCatchAll xmlns="29baff33-f40f-4664-8054-1bde3cabf4f6"/>
    <BugNumber xmlns="29baff33-f40f-4664-8054-1bde3cabf4f6" xsi:nil="true"/>
    <EditorialTags xmlns="29baff33-f40f-4664-8054-1bde3cabf4f6" xsi:nil="true"/>
    <LocComments xmlns="29baff33-f40f-4664-8054-1bde3cabf4f6" xsi:nil="true"/>
    <RecommendationsModifier xmlns="29baff33-f40f-4664-8054-1bde3cabf4f6" xsi:nil="true"/>
    <ScenarioTagsTaxHTField0 xmlns="29baff33-f40f-4664-8054-1bde3cabf4f6">
      <Terms xmlns="http://schemas.microsoft.com/office/infopath/2007/PartnerControls"/>
    </ScenarioTagsTaxHTField0>
    <VoteCount xmlns="29baff33-f40f-4664-8054-1bde3cabf4f6" xsi:nil="true"/>
    <CSXSubmissionMarket xmlns="29baff33-f40f-4664-8054-1bde3cabf4f6" xsi:nil="true"/>
    <PrimaryImageGen xmlns="29baff33-f40f-4664-8054-1bde3cabf4f6">false</PrimaryImageGen>
    <IntlLangReview xmlns="29baff33-f40f-4664-8054-1bde3cabf4f6">false</IntlLangReview>
    <NumericId xmlns="29baff33-f40f-4664-8054-1bde3cabf4f6" xsi:nil="true"/>
    <ClipArtFilename xmlns="29baff33-f40f-4664-8054-1bde3cabf4f6" xsi:nil="true"/>
    <IntlLangReviewer xmlns="29baff33-f40f-4664-8054-1bde3cabf4f6" xsi:nil="true"/>
    <UAProjectedTotalWords xmlns="29baff33-f40f-4664-8054-1bde3cabf4f6" xsi:nil="true"/>
    <LocMarketGroupTiers2 xmlns="29baff33-f40f-4664-8054-1bde3cabf4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CFA5F52AA0A00C4CBEF2A37681B2318F04009FDCD24A096B5E4C8184D4910FEB1A76" ma:contentTypeVersion="56" ma:contentTypeDescription="Create a new document." ma:contentTypeScope="" ma:versionID="e2b161dd106aa6ff43a2053ab7ed0d23">
  <xsd:schema xmlns:xsd="http://www.w3.org/2001/XMLSchema" xmlns:xs="http://www.w3.org/2001/XMLSchema" xmlns:p="http://schemas.microsoft.com/office/2006/metadata/properties" xmlns:ns2="29baff33-f40f-4664-8054-1bde3cabf4f6" targetNamespace="http://schemas.microsoft.com/office/2006/metadata/properties" ma:root="true" ma:fieldsID="df3fe752eed498a1554dc026fa12eabd" ns2:_="">
    <xsd:import namespace="29baff33-f40f-4664-8054-1bde3cabf4f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aff33-f40f-4664-8054-1bde3cabf4f6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35ae66bf-e87d-41c1-aaaa-5f9779661904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1DDBB892-E9C2-41BE-A746-120199994C31}" ma:internalName="CSXSubmissionMarket" ma:readOnly="false" ma:showField="MarketName" ma:web="29baff33-f40f-4664-8054-1bde3cabf4f6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22649cd3-0638-4550-a153-a68664946fb0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2513E2E7-E2AF-440C-8567-37153D3865E2}" ma:internalName="InProjectListLookup" ma:readOnly="true" ma:showField="InProjectList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961a284f-ead0-40ef-8222-26875887a96b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2513E2E7-E2AF-440C-8567-37153D3865E2}" ma:internalName="LastCompleteVersionLookup" ma:readOnly="true" ma:showField="LastCompleteVersion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2513E2E7-E2AF-440C-8567-37153D3865E2}" ma:internalName="LastPreviewErrorLookup" ma:readOnly="true" ma:showField="LastPreviewError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2513E2E7-E2AF-440C-8567-37153D3865E2}" ma:internalName="LastPreviewResultLookup" ma:readOnly="true" ma:showField="LastPreviewResult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2513E2E7-E2AF-440C-8567-37153D3865E2}" ma:internalName="LastPreviewAttemptDateLookup" ma:readOnly="true" ma:showField="LastPreviewAttemptDat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2513E2E7-E2AF-440C-8567-37153D3865E2}" ma:internalName="LastPreviewedByLookup" ma:readOnly="true" ma:showField="LastPreviewedBy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2513E2E7-E2AF-440C-8567-37153D3865E2}" ma:internalName="LastPreviewTimeLookup" ma:readOnly="true" ma:showField="LastPreviewTim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2513E2E7-E2AF-440C-8567-37153D3865E2}" ma:internalName="LastPreviewVersionLookup" ma:readOnly="true" ma:showField="LastPreviewVersion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2513E2E7-E2AF-440C-8567-37153D3865E2}" ma:internalName="LastPublishErrorLookup" ma:readOnly="true" ma:showField="LastPublishError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2513E2E7-E2AF-440C-8567-37153D3865E2}" ma:internalName="LastPublishResultLookup" ma:readOnly="true" ma:showField="LastPublishResult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2513E2E7-E2AF-440C-8567-37153D3865E2}" ma:internalName="LastPublishAttemptDateLookup" ma:readOnly="true" ma:showField="LastPublishAttemptDat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2513E2E7-E2AF-440C-8567-37153D3865E2}" ma:internalName="LastPublishedByLookup" ma:readOnly="true" ma:showField="LastPublishedBy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2513E2E7-E2AF-440C-8567-37153D3865E2}" ma:internalName="LastPublishTimeLookup" ma:readOnly="true" ma:showField="LastPublishTim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2513E2E7-E2AF-440C-8567-37153D3865E2}" ma:internalName="LastPublishVersionLookup" ma:readOnly="true" ma:showField="LastPublishVersion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72723BFE-42E4-4BFD-ABEC-91FC880F9EED}" ma:internalName="LocLastLocAttemptVersionLookup" ma:readOnly="false" ma:showField="LastLocAttemptVersion" ma:web="29baff33-f40f-4664-8054-1bde3cabf4f6">
      <xsd:simpleType>
        <xsd:restriction base="dms:Lookup"/>
      </xsd:simpleType>
    </xsd:element>
    <xsd:element name="LocLastLocAttemptVersionTypeLookup" ma:index="71" nillable="true" ma:displayName="Loc Last Loc Attempt Version Type" ma:default="" ma:list="{72723BFE-42E4-4BFD-ABEC-91FC880F9EED}" ma:internalName="LocLastLocAttemptVersionTypeLookup" ma:readOnly="true" ma:showField="LastLocAttemptVersionType" ma:web="29baff33-f40f-4664-8054-1bde3cabf4f6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72723BFE-42E4-4BFD-ABEC-91FC880F9EED}" ma:internalName="LocNewPublishedVersionLookup" ma:readOnly="true" ma:showField="NewPublishedVersion" ma:web="29baff33-f40f-4664-8054-1bde3cabf4f6">
      <xsd:simpleType>
        <xsd:restriction base="dms:Lookup"/>
      </xsd:simpleType>
    </xsd:element>
    <xsd:element name="LocOverallHandbackStatusLookup" ma:index="75" nillable="true" ma:displayName="Loc Overall Handback Status" ma:default="" ma:list="{72723BFE-42E4-4BFD-ABEC-91FC880F9EED}" ma:internalName="LocOverallHandbackStatusLookup" ma:readOnly="true" ma:showField="OverallHandbackStatus" ma:web="29baff33-f40f-4664-8054-1bde3cabf4f6">
      <xsd:simpleType>
        <xsd:restriction base="dms:Lookup"/>
      </xsd:simpleType>
    </xsd:element>
    <xsd:element name="LocOverallLocStatusLookup" ma:index="76" nillable="true" ma:displayName="Loc Overall Localize Status" ma:default="" ma:list="{72723BFE-42E4-4BFD-ABEC-91FC880F9EED}" ma:internalName="LocOverallLocStatusLookup" ma:readOnly="true" ma:showField="OverallLocStatus" ma:web="29baff33-f40f-4664-8054-1bde3cabf4f6">
      <xsd:simpleType>
        <xsd:restriction base="dms:Lookup"/>
      </xsd:simpleType>
    </xsd:element>
    <xsd:element name="LocOverallPreviewStatusLookup" ma:index="77" nillable="true" ma:displayName="Loc Overall Preview Status" ma:default="" ma:list="{72723BFE-42E4-4BFD-ABEC-91FC880F9EED}" ma:internalName="LocOverallPreviewStatusLookup" ma:readOnly="true" ma:showField="OverallPreviewStatus" ma:web="29baff33-f40f-4664-8054-1bde3cabf4f6">
      <xsd:simpleType>
        <xsd:restriction base="dms:Lookup"/>
      </xsd:simpleType>
    </xsd:element>
    <xsd:element name="LocOverallPublishStatusLookup" ma:index="78" nillable="true" ma:displayName="Loc Overall Publish Status" ma:default="" ma:list="{72723BFE-42E4-4BFD-ABEC-91FC880F9EED}" ma:internalName="LocOverallPublishStatusLookup" ma:readOnly="true" ma:showField="OverallPublishStatus" ma:web="29baff33-f40f-4664-8054-1bde3cabf4f6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72723BFE-42E4-4BFD-ABEC-91FC880F9EED}" ma:internalName="LocProcessedForHandoffsLookup" ma:readOnly="true" ma:showField="ProcessedForHandoffs" ma:web="29baff33-f40f-4664-8054-1bde3cabf4f6">
      <xsd:simpleType>
        <xsd:restriction base="dms:Lookup"/>
      </xsd:simpleType>
    </xsd:element>
    <xsd:element name="LocProcessedForMarketsLookup" ma:index="81" nillable="true" ma:displayName="Loc Processed For Markets" ma:default="" ma:list="{72723BFE-42E4-4BFD-ABEC-91FC880F9EED}" ma:internalName="LocProcessedForMarketsLookup" ma:readOnly="true" ma:showField="ProcessedForMarkets" ma:web="29baff33-f40f-4664-8054-1bde3cabf4f6">
      <xsd:simpleType>
        <xsd:restriction base="dms:Lookup"/>
      </xsd:simpleType>
    </xsd:element>
    <xsd:element name="LocPublishedDependentAssetsLookup" ma:index="82" nillable="true" ma:displayName="Loc Published Dependent Assets" ma:default="" ma:list="{72723BFE-42E4-4BFD-ABEC-91FC880F9EED}" ma:internalName="LocPublishedDependentAssetsLookup" ma:readOnly="true" ma:showField="PublishedDependentAssets" ma:web="29baff33-f40f-4664-8054-1bde3cabf4f6">
      <xsd:simpleType>
        <xsd:restriction base="dms:Lookup"/>
      </xsd:simpleType>
    </xsd:element>
    <xsd:element name="LocPublishedLinkedAssetsLookup" ma:index="83" nillable="true" ma:displayName="Loc Published Linked Assets" ma:default="" ma:list="{72723BFE-42E4-4BFD-ABEC-91FC880F9EED}" ma:internalName="LocPublishedLinkedAssetsLookup" ma:readOnly="true" ma:showField="PublishedLinkedAssets" ma:web="29baff33-f40f-4664-8054-1bde3cabf4f6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cb159bc7-6392-40eb-91ad-5e9404d69876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1DDBB892-E9C2-41BE-A746-120199994C31}" ma:internalName="Markets" ma:readOnly="false" ma:showField="MarketNam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2513E2E7-E2AF-440C-8567-37153D3865E2}" ma:internalName="NumOfRatingsLookup" ma:readOnly="true" ma:showField="NumOfRatings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2513E2E7-E2AF-440C-8567-37153D3865E2}" ma:internalName="PublishStatusLookup" ma:readOnly="false" ma:showField="PublishStatus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9e57b0ce-4b8f-49f5-b588-fc22682c04a3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9d66d6a4-c4b4-42e6-80e6-7373254461f0}" ma:internalName="TaxCatchAll" ma:showField="CatchAllData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9d66d6a4-c4b4-42e6-80e6-7373254461f0}" ma:internalName="TaxCatchAllLabel" ma:readOnly="true" ma:showField="CatchAllDataLabel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41B875-EC78-4DD1-B975-8D595C1B7B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F0FA13-611E-412C-832E-6C21A45533F8}">
  <ds:schemaRefs>
    <ds:schemaRef ds:uri="29baff33-f40f-4664-8054-1bde3cabf4f6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8BACD7D-24BA-4C92-B6D9-E389A796B9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aff33-f40f-4664-8054-1bde3cabf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tf02801094</Template>
  <TotalTime>0</TotalTime>
  <Words>547</Words>
  <Application>Microsoft Office PowerPoint</Application>
  <PresentationFormat>Niestandardowy</PresentationFormat>
  <Paragraphs>114</Paragraphs>
  <Slides>14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tf02801094</vt:lpstr>
      <vt:lpstr>  AKADEMIA LIDERÓW 60+   </vt:lpstr>
      <vt:lpstr>Każdy z partnerów opracował 2 mikro projekty</vt:lpstr>
      <vt:lpstr>     Formy realizacji Akademii Liderów 60+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Właściwy człowiek na właściwym miejscu -  predyspozycje i preferencje kandydata na  wolontariusza </vt:lpstr>
      <vt:lpstr>           Zetknięcie z rzeczywistością:      wolontariusz – miejsce pracy i podopieczny </vt:lpstr>
      <vt:lpstr>              Poradnik wolontariusza </vt:lpstr>
      <vt:lpstr>                    Śniadania czwartkowe</vt:lpstr>
      <vt:lpstr>                       Kluby wolontariusza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2017-07-07T10:41:26Z</dcterms:created>
  <dcterms:modified xsi:type="dcterms:W3CDTF">2017-11-18T06:26:19Z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0x010100CFA5F52AA0A00C4CBEF2A37681B2318F04009FDCD24A096B5E4C8184D4910FEB1A76</vt:lpwstr>
  </property>
</Properties>
</file>